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6" r:id="rId2"/>
    <p:sldId id="259" r:id="rId3"/>
    <p:sldId id="260" r:id="rId4"/>
    <p:sldId id="261" r:id="rId5"/>
    <p:sldId id="262" r:id="rId6"/>
    <p:sldId id="263" r:id="rId7"/>
    <p:sldId id="265" r:id="rId8"/>
    <p:sldId id="264" r:id="rId9"/>
    <p:sldId id="266" r:id="rId10"/>
    <p:sldId id="295" r:id="rId11"/>
    <p:sldId id="267" r:id="rId12"/>
    <p:sldId id="268" r:id="rId13"/>
    <p:sldId id="271" r:id="rId14"/>
    <p:sldId id="296" r:id="rId15"/>
    <p:sldId id="257" r:id="rId16"/>
    <p:sldId id="297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80" r:id="rId25"/>
    <p:sldId id="283" r:id="rId26"/>
    <p:sldId id="281" r:id="rId27"/>
    <p:sldId id="282" r:id="rId28"/>
    <p:sldId id="290" r:id="rId29"/>
    <p:sldId id="284" r:id="rId30"/>
    <p:sldId id="285" r:id="rId31"/>
    <p:sldId id="286" r:id="rId32"/>
    <p:sldId id="287" r:id="rId33"/>
    <p:sldId id="298" r:id="rId34"/>
    <p:sldId id="292" r:id="rId35"/>
    <p:sldId id="293" r:id="rId36"/>
    <p:sldId id="294" r:id="rId37"/>
    <p:sldId id="299" r:id="rId38"/>
    <p:sldId id="300" r:id="rId39"/>
    <p:sldId id="291" r:id="rId40"/>
    <p:sldId id="289" r:id="rId41"/>
    <p:sldId id="288" r:id="rId42"/>
    <p:sldId id="258" r:id="rId43"/>
    <p:sldId id="269" r:id="rId44"/>
    <p:sldId id="270" r:id="rId4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27F5D893-15E3-5B4D-A4BB-CB4D949D38BA}">
          <p14:sldIdLst>
            <p14:sldId id="256"/>
            <p14:sldId id="259"/>
            <p14:sldId id="260"/>
            <p14:sldId id="261"/>
            <p14:sldId id="262"/>
            <p14:sldId id="263"/>
            <p14:sldId id="265"/>
            <p14:sldId id="264"/>
            <p14:sldId id="266"/>
            <p14:sldId id="295"/>
            <p14:sldId id="267"/>
            <p14:sldId id="268"/>
            <p14:sldId id="271"/>
            <p14:sldId id="296"/>
            <p14:sldId id="257"/>
            <p14:sldId id="297"/>
            <p14:sldId id="272"/>
            <p14:sldId id="273"/>
            <p14:sldId id="274"/>
            <p14:sldId id="275"/>
            <p14:sldId id="276"/>
            <p14:sldId id="277"/>
            <p14:sldId id="279"/>
            <p14:sldId id="280"/>
            <p14:sldId id="283"/>
            <p14:sldId id="281"/>
            <p14:sldId id="282"/>
            <p14:sldId id="290"/>
            <p14:sldId id="284"/>
            <p14:sldId id="285"/>
            <p14:sldId id="286"/>
            <p14:sldId id="287"/>
            <p14:sldId id="298"/>
            <p14:sldId id="292"/>
            <p14:sldId id="293"/>
            <p14:sldId id="294"/>
            <p14:sldId id="299"/>
            <p14:sldId id="300"/>
            <p14:sldId id="291"/>
            <p14:sldId id="289"/>
            <p14:sldId id="288"/>
            <p14:sldId id="25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EF7D1D"/>
    <a:srgbClr val="41719C"/>
    <a:srgbClr val="5AB88F"/>
    <a:srgbClr val="57A2C5"/>
    <a:srgbClr val="E99866"/>
    <a:srgbClr val="D4EBE9"/>
    <a:srgbClr val="36544F"/>
    <a:srgbClr val="C140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4"/>
    <p:restoredTop sz="83242"/>
  </p:normalViewPr>
  <p:slideViewPr>
    <p:cSldViewPr snapToGrid="0" snapToObjects="1">
      <p:cViewPr>
        <p:scale>
          <a:sx n="100" d="100"/>
          <a:sy n="100" d="100"/>
        </p:scale>
        <p:origin x="2184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14.04.16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Bevor wir</a:t>
            </a:r>
            <a:r>
              <a:rPr lang="de-DE" baseline="0" dirty="0" smtClean="0"/>
              <a:t> uns mit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beschäftigen, wollen wir uns eine Technik ansehen, die ebenfalls aus dem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Projekt stammt, nämlich die </a:t>
            </a:r>
            <a:r>
              <a:rPr lang="de-DE" baseline="0" dirty="0" err="1" smtClean="0"/>
              <a:t>Spracherw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562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 sehen wie das komplette Password Formular; die verwendeten Komponenten </a:t>
            </a:r>
            <a:r>
              <a:rPr lang="de-DE" dirty="0" err="1" smtClean="0"/>
              <a:t>CheckLabelList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kennen wir schon. Neu ist das input-Feld für das Passwort, dessen Inhalt – also das eingegebene Passwort – im Zustand der </a:t>
            </a:r>
            <a:r>
              <a:rPr lang="de-DE" baseline="0" dirty="0" err="1" smtClean="0"/>
              <a:t>PasswordForm</a:t>
            </a:r>
            <a:r>
              <a:rPr lang="de-DE" baseline="0" dirty="0" smtClean="0"/>
              <a:t>-Komponente gespeichert wird.</a:t>
            </a:r>
          </a:p>
          <a:p>
            <a:r>
              <a:rPr lang="de-DE" baseline="0" dirty="0" smtClean="0"/>
              <a:t>Abhängig vom eingegebenen Text werden die „Status“ der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neu bestimmt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76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08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...dieser</a:t>
            </a:r>
            <a:r>
              <a:rPr lang="de-DE" baseline="0" dirty="0" smtClean="0"/>
              <a:t> Aufruf führt dazu, dass die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119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Eine</a:t>
            </a:r>
            <a:r>
              <a:rPr lang="de-DE" baseline="0" dirty="0" smtClean="0"/>
              <a:t> oder vielleicht sogar DIE Besonderheit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ist, das bei einer Änderung des Zustandes immer die KOMPLETTE Komponente neu gerendert wird, und nicht nur ein Teil davon. Das wollen wir uns am Beispiel der Password-Komponente mal genauer ansehen.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05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aseline="0" dirty="0" smtClean="0"/>
              <a:t>Teil des Formulars ist das Input- </a:t>
            </a:r>
            <a:r>
              <a:rPr lang="de-DE" baseline="0" dirty="0" err="1" smtClean="0"/>
              <a:t>bzw</a:t>
            </a:r>
            <a:r>
              <a:rPr lang="de-DE" baseline="0" dirty="0" smtClean="0"/>
              <a:t> Passwort-Eingabefeld. Das ist auch die einzige Stelle, in der wir überhaupt Zustand haben. </a:t>
            </a:r>
          </a:p>
          <a:p>
            <a:endParaRPr lang="de-DE" baseline="0" dirty="0" smtClean="0"/>
          </a:p>
          <a:p>
            <a:r>
              <a:rPr lang="de-DE" baseline="0" dirty="0" smtClean="0"/>
              <a:t>Wir haben aber noch eine Reihe weiterer Informationen, die sich aus dem jeweiligen Inhalt des </a:t>
            </a:r>
            <a:r>
              <a:rPr lang="de-DE" baseline="0" dirty="0" err="1" smtClean="0"/>
              <a:t>Eingabeformulares</a:t>
            </a:r>
            <a:r>
              <a:rPr lang="de-DE" baseline="0" dirty="0" smtClean="0"/>
              <a:t> ergeben: die </a:t>
            </a:r>
            <a:r>
              <a:rPr lang="de-DE" baseline="0" dirty="0" err="1" smtClean="0"/>
              <a:t>durchgeführtten</a:t>
            </a:r>
            <a:r>
              <a:rPr lang="de-DE" baseline="0" dirty="0" smtClean="0"/>
              <a:t> Prüfung samt ihres Ergebnisses, die Anzahl der fehlgeschlagenen Prüfungen und das </a:t>
            </a:r>
            <a:r>
              <a:rPr lang="de-DE" baseline="0" dirty="0" err="1" smtClean="0"/>
              <a:t>Enablement</a:t>
            </a:r>
            <a:r>
              <a:rPr lang="de-DE" baseline="0" dirty="0" smtClean="0"/>
              <a:t> Buttons. Und strenggenommen ist auch der Inhalt des Passwortfeldes nur aus dem Zustand abgeleitet – da dieser ja in der Komponente und nicht im Passwort-Feld liegt.</a:t>
            </a:r>
          </a:p>
          <a:p>
            <a:endParaRPr lang="de-DE" baseline="0" dirty="0" smtClean="0"/>
          </a:p>
          <a:p>
            <a:r>
              <a:rPr lang="de-DE" baseline="0" dirty="0" smtClean="0"/>
              <a:t>In einer “</a:t>
            </a:r>
            <a:r>
              <a:rPr lang="de-DE" baseline="0" dirty="0" err="1" smtClean="0"/>
              <a:t>klassichen</a:t>
            </a:r>
            <a:r>
              <a:rPr lang="de-DE" baseline="0" dirty="0" smtClean="0"/>
              <a:t>“ UI-Architektur würden wir z.B. jedes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oder die </a:t>
            </a:r>
            <a:r>
              <a:rPr lang="de-DE" baseline="0" dirty="0" err="1" smtClean="0"/>
              <a:t>CheckLabelList</a:t>
            </a:r>
            <a:r>
              <a:rPr lang="de-DE" baseline="0" dirty="0" smtClean="0"/>
              <a:t>, der Button und so weiter einen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z.B. am Eingabefeld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89287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aseline="0" dirty="0" smtClean="0"/>
              <a:t>Sehen wir uns zunächst an, wie dieses Problem in einer „klassischen“ Architektur gelöst werden könnte. Üblicherweise würden die „abgeleiteten“ Komponenten ein oder mehrere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auf dem Eingabefeld registrieren, dort auf Änderungen horchen und sich bei Bedarf aktualisieren.</a:t>
            </a:r>
          </a:p>
          <a:p>
            <a:endParaRPr lang="de-DE" baseline="0" dirty="0" smtClean="0"/>
          </a:p>
          <a:p>
            <a:r>
              <a:rPr lang="de-DE" baseline="0" dirty="0" smtClean="0"/>
              <a:t>Dieses Verhalten hat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6421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Dieses Verfahren hat einen großen </a:t>
            </a:r>
            <a:r>
              <a:rPr lang="de-DE" dirty="0" err="1" smtClean="0"/>
              <a:t>Vroteil</a:t>
            </a:r>
            <a:r>
              <a:rPr lang="de-DE" dirty="0" smtClean="0"/>
              <a:t> für</a:t>
            </a:r>
            <a:r>
              <a:rPr lang="de-DE" baseline="0" dirty="0" smtClean="0"/>
              <a:t> mich: ich muss mich bei der Entwicklung meiner Komponente nicht um DIFFERENZEN oder um DYNAMIK kümmern. Stattdessen </a:t>
            </a:r>
            <a:r>
              <a:rPr lang="de-DE" baseline="0" dirty="0" err="1" smtClean="0"/>
              <a:t>liefer</a:t>
            </a:r>
            <a:r>
              <a:rPr lang="de-DE" baseline="0" dirty="0" smtClean="0"/>
              <a:t> ich immer eine UI passend für einen konkreten Zustand zurück. Aus diesem Grund wird dieses Prinzip in der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-Community auch als „UI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Function</a:t>
            </a:r>
            <a:r>
              <a:rPr lang="de-DE" baseline="0" dirty="0" smtClean="0"/>
              <a:t>“ beschrieben: genau wie in einer seiteneffekt-freien, „puren“ Funktion, liefert unsere </a:t>
            </a:r>
            <a:r>
              <a:rPr lang="de-DE" baseline="0" dirty="0" err="1" smtClean="0"/>
              <a:t>Komponete</a:t>
            </a:r>
            <a:r>
              <a:rPr lang="de-DE" baseline="0" dirty="0" smtClean="0"/>
              <a:t> für einen Zustand immer dieselbe UI zurück. Das gilt dann auch für eigentliche HTML-Elemente wie input-felder, </a:t>
            </a:r>
            <a:r>
              <a:rPr lang="de-DE" baseline="0" dirty="0" err="1" smtClean="0"/>
              <a:t>checkboxen</a:t>
            </a:r>
            <a:r>
              <a:rPr lang="de-DE" baseline="0" dirty="0" smtClean="0"/>
              <a:t> etc. Der komplette Zustand der UI hängt in meiner </a:t>
            </a:r>
            <a:r>
              <a:rPr lang="de-DE" baseline="0" dirty="0" err="1" smtClean="0"/>
              <a:t>Komponete</a:t>
            </a:r>
            <a:r>
              <a:rPr lang="de-DE" baseline="0" dirty="0" smtClean="0"/>
              <a:t>. Es gibt keine Seiteneffekte etc. Wenn ich zweimal denselben Zustand in die Komponente stecke, kommt zweimal dieselbe UI zurück. Sehr einfach nachzuvollziehen und </a:t>
            </a:r>
            <a:r>
              <a:rPr lang="de-DE" baseline="0" dirty="0" err="1" smtClean="0"/>
              <a:t>daurch</a:t>
            </a:r>
            <a:r>
              <a:rPr lang="de-DE" baseline="0" dirty="0" smtClean="0"/>
              <a:t> sind Komponenten </a:t>
            </a:r>
            <a:r>
              <a:rPr lang="de-DE" baseline="0" dirty="0" err="1" smtClean="0"/>
              <a:t>zb</a:t>
            </a:r>
            <a:r>
              <a:rPr lang="de-DE" baseline="0" dirty="0" smtClean="0"/>
              <a:t> auch sehr einfach zu testen.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1546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Lasst uns jetzt das Rendern </a:t>
            </a:r>
            <a:r>
              <a:rPr lang="de-DE" dirty="0" err="1" smtClean="0"/>
              <a:t>nocheinmal</a:t>
            </a:r>
            <a:r>
              <a:rPr lang="de-DE" dirty="0" smtClean="0"/>
              <a:t> genauer ansehen, denn das ist ein ganz wichtiger und einzigartiger(?)</a:t>
            </a:r>
            <a:r>
              <a:rPr lang="de-DE" baseline="0" dirty="0" smtClean="0"/>
              <a:t> </a:t>
            </a:r>
            <a:r>
              <a:rPr lang="de-DE" dirty="0" smtClean="0"/>
              <a:t>Aspekt bei der Entwicklung von </a:t>
            </a:r>
            <a:r>
              <a:rPr lang="de-DE" dirty="0" err="1" smtClean="0"/>
              <a:t>React</a:t>
            </a:r>
            <a:r>
              <a:rPr lang="de-DE" dirty="0" smtClean="0"/>
              <a:t> Anwendung. Als Beispiel nehmen wir wieder unser</a:t>
            </a:r>
            <a:r>
              <a:rPr lang="de-DE" baseline="0" dirty="0" smtClean="0"/>
              <a:t> Password-Formular. Teil des Formulars ist das Input- </a:t>
            </a:r>
            <a:r>
              <a:rPr lang="de-DE" baseline="0" dirty="0" err="1" smtClean="0"/>
              <a:t>bzw</a:t>
            </a:r>
            <a:r>
              <a:rPr lang="de-DE" baseline="0" dirty="0" smtClean="0"/>
              <a:t> Passwort-Eingabefeld. Das ist auch die einzige Stelle, in der wir überhaupt Zustand haben. </a:t>
            </a:r>
          </a:p>
          <a:p>
            <a:endParaRPr lang="de-DE" baseline="0" dirty="0" smtClean="0"/>
          </a:p>
          <a:p>
            <a:r>
              <a:rPr lang="de-DE" baseline="0" dirty="0" smtClean="0"/>
              <a:t>Wir haben aber noch eine Reihe weiterer Informationen, die sich aus dem jeweiligen Inhalt des </a:t>
            </a:r>
            <a:r>
              <a:rPr lang="de-DE" baseline="0" dirty="0" err="1" smtClean="0"/>
              <a:t>Eingabeformulares</a:t>
            </a:r>
            <a:r>
              <a:rPr lang="de-DE" baseline="0" dirty="0" smtClean="0"/>
              <a:t> ergeben: die </a:t>
            </a:r>
            <a:r>
              <a:rPr lang="de-DE" baseline="0" dirty="0" err="1" smtClean="0"/>
              <a:t>durchgeführtten</a:t>
            </a:r>
            <a:r>
              <a:rPr lang="de-DE" baseline="0" dirty="0" smtClean="0"/>
              <a:t> Prüfung samt ihres Ergebnisses, die Anzahl der fehlgeschlagenen Prüfungen und das </a:t>
            </a:r>
            <a:r>
              <a:rPr lang="de-DE" baseline="0" dirty="0" err="1" smtClean="0"/>
              <a:t>Enablement</a:t>
            </a:r>
            <a:r>
              <a:rPr lang="de-DE" baseline="0" dirty="0" smtClean="0"/>
              <a:t> Buttons. Und strenggenommen ist auch der Inhalt des Passwortfeldes nur aus dem Zustand abgeleitet – da dieser ja in der Komponente und nicht im Passwort-Feld liegt.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32071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Lasst uns jetzt das Rendern </a:t>
            </a:r>
            <a:r>
              <a:rPr lang="de-DE" dirty="0" err="1" smtClean="0"/>
              <a:t>nocheinmal</a:t>
            </a:r>
            <a:r>
              <a:rPr lang="de-DE" dirty="0" smtClean="0"/>
              <a:t> genauer ansehen, denn das ist ein ganz wichtiger und einzigartiger(?)</a:t>
            </a:r>
            <a:r>
              <a:rPr lang="de-DE" baseline="0" dirty="0" smtClean="0"/>
              <a:t> </a:t>
            </a:r>
            <a:r>
              <a:rPr lang="de-DE" dirty="0" smtClean="0"/>
              <a:t>Aspekt bei der Entwicklung von </a:t>
            </a:r>
            <a:r>
              <a:rPr lang="de-DE" dirty="0" err="1" smtClean="0"/>
              <a:t>React</a:t>
            </a:r>
            <a:r>
              <a:rPr lang="de-DE" dirty="0" smtClean="0"/>
              <a:t> Anwendung. Als Beispiel nehmen wir wieder unser</a:t>
            </a:r>
            <a:r>
              <a:rPr lang="de-DE" baseline="0" dirty="0" smtClean="0"/>
              <a:t> Password-Formular. Teil des Formulars ist das Input- </a:t>
            </a:r>
            <a:r>
              <a:rPr lang="de-DE" baseline="0" dirty="0" err="1" smtClean="0"/>
              <a:t>bzw</a:t>
            </a:r>
            <a:r>
              <a:rPr lang="de-DE" baseline="0" dirty="0" smtClean="0"/>
              <a:t> Passwort-Eingabefeld. Das ist auch die einzige Stelle, in der wir überhaupt Zustand haben. </a:t>
            </a:r>
          </a:p>
          <a:p>
            <a:endParaRPr lang="de-DE" baseline="0" dirty="0" smtClean="0"/>
          </a:p>
          <a:p>
            <a:r>
              <a:rPr lang="de-DE" baseline="0" dirty="0" smtClean="0"/>
              <a:t>Wir haben aber noch eine Reihe weiterer Informationen, die sich aus dem jeweiligen Inhalt des </a:t>
            </a:r>
            <a:r>
              <a:rPr lang="de-DE" baseline="0" dirty="0" err="1" smtClean="0"/>
              <a:t>Eingabeformulares</a:t>
            </a:r>
            <a:r>
              <a:rPr lang="de-DE" baseline="0" dirty="0" smtClean="0"/>
              <a:t> ergeben: die </a:t>
            </a:r>
            <a:r>
              <a:rPr lang="de-DE" baseline="0" dirty="0" err="1" smtClean="0"/>
              <a:t>durchgeführtten</a:t>
            </a:r>
            <a:r>
              <a:rPr lang="de-DE" baseline="0" dirty="0" smtClean="0"/>
              <a:t> Prüfung samt ihres Ergebnisses, die Anzahl der fehlgeschlagenen Prüfungen und das </a:t>
            </a:r>
            <a:r>
              <a:rPr lang="de-DE" baseline="0" dirty="0" err="1" smtClean="0"/>
              <a:t>Enablement</a:t>
            </a:r>
            <a:r>
              <a:rPr lang="de-DE" baseline="0" dirty="0" smtClean="0"/>
              <a:t> Buttons. Und strenggenommen ist auch der Inhalt des Passwortfeldes nur aus dem Zustand abgeleitet – da dieser ja in der Komponente und nicht im Passwort-Feld liegt.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850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Aus dem zuvor gezeigten JSX-Code wird mittels eines Compilers (z.B. Babel) reguläres</a:t>
            </a:r>
            <a:r>
              <a:rPr lang="de-DE" baseline="0" dirty="0" smtClean="0"/>
              <a:t> JavaScript erzeugt. Letztendlich führt der Aufruf dazu, dass mittels </a:t>
            </a:r>
            <a:r>
              <a:rPr lang="de-DE" baseline="0" dirty="0" err="1" smtClean="0"/>
              <a:t>React.createElement</a:t>
            </a:r>
            <a:r>
              <a:rPr lang="de-DE" baseline="0" dirty="0" smtClean="0"/>
              <a:t> ein JavaScript-Objekt erzeugt wird. Dieses enthält die wesentlichen Informationen die wir im JSX-Code </a:t>
            </a:r>
            <a:r>
              <a:rPr lang="de-DE" baseline="0" dirty="0" err="1" smtClean="0"/>
              <a:t>angegbeen</a:t>
            </a:r>
            <a:r>
              <a:rPr lang="de-DE" baseline="0" dirty="0" smtClean="0"/>
              <a:t> hatten – etwa den Element Namen und seine Properties („</a:t>
            </a:r>
            <a:r>
              <a:rPr lang="de-DE" baseline="0" dirty="0" err="1" smtClean="0"/>
              <a:t>className</a:t>
            </a:r>
            <a:r>
              <a:rPr lang="de-DE" baseline="0" dirty="0" smtClean="0"/>
              <a:t>“).  Dieses Objekt ist sehr leichtgewichtig und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verwendet, um daraus später unter Umständen ein Element im DOM zu erzeugen oder ein bestehendes  DOM-Element zu aktualisieren. Man spricht auch von einem „virtuellen“ DOM-Element. Wie das genau funktioniert, und welche Vorteile das hat, sehen wir uns später an.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2482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Die </a:t>
            </a:r>
            <a:r>
              <a:rPr lang="de-DE" dirty="0" err="1" smtClean="0"/>
              <a:t>index.html</a:t>
            </a:r>
            <a:r>
              <a:rPr lang="de-DE" dirty="0" smtClean="0"/>
              <a:t>-Datei einer </a:t>
            </a:r>
            <a:r>
              <a:rPr lang="de-DE" dirty="0" err="1" smtClean="0"/>
              <a:t>React</a:t>
            </a:r>
            <a:r>
              <a:rPr lang="de-DE" dirty="0" smtClean="0"/>
              <a:t> Anwendung sieht</a:t>
            </a:r>
            <a:r>
              <a:rPr lang="de-DE" baseline="0" dirty="0" smtClean="0"/>
              <a:t> typischerweise so aus: im wesentlichen leer. Es gibt ein Element (hier ein div) unterhalb dessen dann die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-Anwendung eingehängt wird. Zusätzlich wird natürlich der JavaScript-Code der Anwendung eingebunden. Der JavaScript-Code wird muss zuvor übersetzt werden. In diesem Fall wurde außerdem mit </a:t>
            </a:r>
            <a:r>
              <a:rPr lang="de-DE" baseline="0" dirty="0" err="1" smtClean="0"/>
              <a:t>Webpack</a:t>
            </a:r>
            <a:r>
              <a:rPr lang="de-DE" baseline="0" dirty="0" smtClean="0"/>
              <a:t> eine einzige Datei mit allen Abhängigkeiten (</a:t>
            </a:r>
            <a:r>
              <a:rPr lang="de-DE" baseline="0" dirty="0" err="1" smtClean="0"/>
              <a:t>dist.js</a:t>
            </a:r>
            <a:r>
              <a:rPr lang="de-DE" baseline="0" dirty="0" smtClean="0"/>
              <a:t>) erzeugt.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2271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Beim</a:t>
            </a:r>
            <a:r>
              <a:rPr lang="de-DE" baseline="0" dirty="0" smtClean="0"/>
              <a:t> Starten unserer Anwendung erzeugen wir die Root-Komponente (hier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) und hängen sie mit der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in den echten DOM.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359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79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 häufiger</a:t>
            </a:r>
            <a:r>
              <a:rPr lang="de-DE" baseline="0" dirty="0" smtClean="0"/>
              <a:t> Anwendungsfall sind Listen von Komponenten. Dazu hier exemplarisch ein Beispiel, dass mit der JavaScript </a:t>
            </a:r>
            <a:r>
              <a:rPr lang="de-DE" baseline="0" dirty="0" err="1" smtClean="0"/>
              <a:t>map</a:t>
            </a:r>
            <a:r>
              <a:rPr lang="de-DE" baseline="0" dirty="0" smtClean="0"/>
              <a:t>-Funktion arbeitet.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610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Eine andere (und auch ältere)</a:t>
            </a:r>
            <a:r>
              <a:rPr lang="de-DE" baseline="0" dirty="0" smtClean="0"/>
              <a:t> Möglichkeit, Komponenten zu schreiben, sind ES6 Klassen. Diese Möglichkeit existierte schon vor den Komponentenfunktionen und sind von daher in bestehenden Code-Beispielen und Anwendungen sehr viel häufiger zu finden. Klassen können im Gegensatz zu </a:t>
            </a:r>
            <a:r>
              <a:rPr lang="de-DE" baseline="0" dirty="0" err="1" smtClean="0"/>
              <a:t>funktionen</a:t>
            </a:r>
            <a:r>
              <a:rPr lang="de-DE" baseline="0" dirty="0" smtClean="0"/>
              <a:t> am </a:t>
            </a:r>
            <a:r>
              <a:rPr lang="de-DE" baseline="0" dirty="0" err="1" smtClean="0"/>
              <a:t>Lebensyzklus</a:t>
            </a:r>
            <a:r>
              <a:rPr lang="de-DE" baseline="0" dirty="0" smtClean="0"/>
              <a:t> einer Komponente partizipieren, in dem sie (optionale) Callback-Methoden implementieren. Auf den </a:t>
            </a:r>
            <a:r>
              <a:rPr lang="de-DE" baseline="0" dirty="0" err="1" smtClean="0"/>
              <a:t>Lifecycle</a:t>
            </a:r>
            <a:r>
              <a:rPr lang="de-DE" baseline="0" dirty="0" smtClean="0"/>
              <a:t> kommen wir später noch zu sprechen. Wir wollen uns jetzt zunächst um ein anderes Thema kümmern, für das wir ebenfalls Klassen benötigen: den Zustand von Komponenten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143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832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 sehen wie das komplette Password Formular; die verwendeten Komponenten </a:t>
            </a:r>
            <a:r>
              <a:rPr lang="de-DE" dirty="0" err="1" smtClean="0"/>
              <a:t>CheckLabelList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kennen wir schon. Neu ist das input-Feld für das Passwort, dessen Inhalt – also das eingegebene Passwort – im Zustand der </a:t>
            </a:r>
            <a:r>
              <a:rPr lang="de-DE" baseline="0" dirty="0" err="1" smtClean="0"/>
              <a:t>PasswordForm</a:t>
            </a:r>
            <a:r>
              <a:rPr lang="de-DE" baseline="0" dirty="0" smtClean="0"/>
              <a:t>-Komponente gespeichert wird.</a:t>
            </a:r>
          </a:p>
          <a:p>
            <a:r>
              <a:rPr lang="de-DE" baseline="0" dirty="0" smtClean="0"/>
              <a:t>Abhängig vom eingegebenen Text werden die „Status“ der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neu bestimmt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0929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12192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500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0381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5"/>
            <a:ext cx="12192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7"/>
            <a:ext cx="12192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500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5"/>
            <a:ext cx="12192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628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4294967295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Anwendung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9417" y="147667"/>
            <a:ext cx="4693166" cy="4520356"/>
          </a:xfrm>
          <a:prstGeom prst="rect">
            <a:avLst/>
          </a:prstGeom>
          <a:ln>
            <a:solidFill>
              <a:srgbClr val="025249"/>
            </a:solidFill>
          </a:ln>
          <a:effectLst>
            <a:outerShdw blurRad="50800" dist="76200" dir="2700000" algn="t" rotWithShape="0">
              <a:srgbClr val="025249">
                <a:alpha val="40000"/>
              </a:srgbClr>
            </a:outerShdw>
          </a:effectLst>
        </p:spPr>
      </p:pic>
      <p:sp>
        <p:nvSpPr>
          <p:cNvPr id="4" name="Inhaltsplatzhalter 8"/>
          <p:cNvSpPr txBox="1">
            <a:spLocks/>
          </p:cNvSpPr>
          <p:nvPr/>
        </p:nvSpPr>
        <p:spPr>
          <a:xfrm>
            <a:off x="1981200" y="4767072"/>
            <a:ext cx="8229600" cy="1315119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Font typeface="Arial"/>
              <a:buNone/>
            </a:pPr>
            <a:r>
              <a:rPr lang="de-DE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Code: https://</a:t>
            </a:r>
            <a:r>
              <a:rPr lang="de-DE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github.com</a:t>
            </a:r>
            <a:r>
              <a:rPr lang="de-DE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</a:t>
            </a:r>
            <a:r>
              <a:rPr lang="de-DE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endParaRPr lang="de-DE" b="1" dirty="0" smtClean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0" indent="0" algn="ctr">
              <a:lnSpc>
                <a:spcPct val="160000"/>
              </a:lnSpc>
              <a:buFont typeface="Arial"/>
              <a:buNone/>
            </a:pPr>
            <a:r>
              <a:rPr lang="de-DE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Demo: https://</a:t>
            </a:r>
            <a:r>
              <a:rPr lang="de-DE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nilshartmann.github.io</a:t>
            </a:r>
            <a:r>
              <a:rPr lang="de-DE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r>
              <a:rPr lang="de-DE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807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Wiederverwendbare Komponenten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1786017" y="258261"/>
            <a:ext cx="4265956" cy="4464374"/>
            <a:chOff x="4420844" y="294837"/>
            <a:chExt cx="4265956" cy="4464374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0844" y="294838"/>
              <a:ext cx="4265956" cy="4464373"/>
            </a:xfrm>
            <a:prstGeom prst="rect">
              <a:avLst/>
            </a:prstGeom>
          </p:spPr>
        </p:pic>
        <p:sp>
          <p:nvSpPr>
            <p:cNvPr id="5" name="Rechteck 4"/>
            <p:cNvSpPr/>
            <p:nvPr/>
          </p:nvSpPr>
          <p:spPr>
            <a:xfrm>
              <a:off x="4665133" y="1702968"/>
              <a:ext cx="2921000" cy="347133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Rechteck 5"/>
            <p:cNvSpPr/>
            <p:nvPr/>
          </p:nvSpPr>
          <p:spPr>
            <a:xfrm>
              <a:off x="4588933" y="1618324"/>
              <a:ext cx="3149600" cy="1735644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 6"/>
            <p:cNvSpPr/>
            <p:nvPr/>
          </p:nvSpPr>
          <p:spPr>
            <a:xfrm>
              <a:off x="4521200" y="1017191"/>
              <a:ext cx="4064000" cy="3623710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echteck 7"/>
            <p:cNvSpPr/>
            <p:nvPr/>
          </p:nvSpPr>
          <p:spPr>
            <a:xfrm>
              <a:off x="6510867" y="4048234"/>
              <a:ext cx="1955800" cy="533400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/>
            <p:cNvSpPr/>
            <p:nvPr/>
          </p:nvSpPr>
          <p:spPr>
            <a:xfrm>
              <a:off x="4420844" y="294837"/>
              <a:ext cx="4245320" cy="4464373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" name="Textfeld 9"/>
          <p:cNvSpPr txBox="1"/>
          <p:nvPr/>
        </p:nvSpPr>
        <p:spPr>
          <a:xfrm>
            <a:off x="6281662" y="209822"/>
            <a:ext cx="3752950" cy="4561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22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22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</a:t>
            </a:r>
            <a:r>
              <a:rPr lang="de-DE" sz="22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input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</a:t>
            </a:r>
            <a:r>
              <a:rPr lang="de-DE" sz="22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&lt;</a:t>
            </a:r>
            <a:r>
              <a:rPr lang="de-DE" sz="22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&lt;</a:t>
            </a:r>
            <a:r>
              <a:rPr lang="de-DE" sz="22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&lt;/</a:t>
            </a:r>
            <a:r>
              <a:rPr lang="de-DE" sz="22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&lt;Label /&gt;</a:t>
            </a:r>
          </a:p>
          <a:p>
            <a:pPr>
              <a:lnSpc>
                <a:spcPct val="12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&lt;Button /&gt;</a:t>
            </a:r>
          </a:p>
          <a:p>
            <a:pPr>
              <a:lnSpc>
                <a:spcPct val="12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22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de-DE" sz="2200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22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22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de-DE" sz="2200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Anwendungen aus Komponenten komponiert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651" y="721556"/>
            <a:ext cx="4631750" cy="4547715"/>
          </a:xfrm>
          <a:prstGeom prst="rect">
            <a:avLst/>
          </a:prstGeom>
          <a:ln>
            <a:solidFill>
              <a:srgbClr val="E99866"/>
            </a:solidFill>
          </a:ln>
        </p:spPr>
      </p:pic>
      <p:sp>
        <p:nvSpPr>
          <p:cNvPr id="5" name="Rechteck 4"/>
          <p:cNvSpPr/>
          <p:nvPr/>
        </p:nvSpPr>
        <p:spPr>
          <a:xfrm>
            <a:off x="766651" y="721556"/>
            <a:ext cx="4536869" cy="4464375"/>
          </a:xfrm>
          <a:prstGeom prst="rect">
            <a:avLst/>
          </a:prstGeom>
          <a:noFill/>
          <a:ln w="19050" cmpd="sng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/>
          <p:cNvSpPr/>
          <p:nvPr/>
        </p:nvSpPr>
        <p:spPr>
          <a:xfrm>
            <a:off x="817454" y="807719"/>
            <a:ext cx="4388191" cy="313268"/>
          </a:xfrm>
          <a:prstGeom prst="rect">
            <a:avLst/>
          </a:prstGeom>
          <a:noFill/>
          <a:ln w="19050" cmpd="sng">
            <a:solidFill>
              <a:srgbClr val="E99866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E99866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817454" y="1273387"/>
            <a:ext cx="4388191" cy="3810000"/>
          </a:xfrm>
          <a:prstGeom prst="rect">
            <a:avLst/>
          </a:prstGeom>
          <a:noFill/>
          <a:ln w="19050" cmpd="sng">
            <a:solidFill>
              <a:srgbClr val="E99866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E99866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285578" y="1324186"/>
            <a:ext cx="3676566" cy="3650150"/>
          </a:xfrm>
          <a:prstGeom prst="rect">
            <a:avLst/>
          </a:prstGeom>
          <a:noFill/>
          <a:ln w="19050" cmpd="sng">
            <a:solidFill>
              <a:srgbClr val="025249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/>
          <p:cNvSpPr/>
          <p:nvPr/>
        </p:nvSpPr>
        <p:spPr>
          <a:xfrm>
            <a:off x="5724566" y="616957"/>
            <a:ext cx="6096000" cy="466281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22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Application</a:t>
            </a: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&lt;Navigation /&gt;</a:t>
            </a: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22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ViewContainer</a:t>
            </a: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2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2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2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. . </a:t>
            </a:r>
            <a:r>
              <a:rPr lang="de-DE" sz="22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2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. . .</a:t>
            </a:r>
            <a:endParaRPr lang="de-DE" sz="2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sz="2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2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22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ViewContainer</a:t>
            </a: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sz="22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Application</a:t>
            </a:r>
            <a:r>
              <a:rPr lang="de-DE" sz="2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93571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Schritt für Schritt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2792051" y="3465689"/>
            <a:ext cx="6607899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99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32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4297169" y="259455"/>
            <a:ext cx="3978537" cy="467809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169" y="1279195"/>
            <a:ext cx="3978537" cy="65018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4"/>
          <a:srcRect b="62443"/>
          <a:stretch/>
        </p:blipFill>
        <p:spPr>
          <a:xfrm>
            <a:off x="4301778" y="2424316"/>
            <a:ext cx="3969319" cy="139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71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JSX Spracherweiterung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236688" y="1417572"/>
            <a:ext cx="1146763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Anstatt einer Template Sprache: </a:t>
            </a: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HTML in JavaScript integrieren</a:t>
            </a:r>
            <a:endParaRPr lang="de-DE" sz="28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Erlaubt Schreiben von HTML-artigen Ausdrücken im JavaScript-Code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Wird zu regulärem JavaScript Code </a:t>
            </a:r>
            <a:r>
              <a:rPr lang="de-DE" sz="28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compiliert</a:t>
            </a:r>
            <a:endParaRPr lang="de-DE" sz="2800" b="1" dirty="0" smtClean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Optional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 b="1" dirty="0" smtClean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36688" y="4596046"/>
            <a:ext cx="972417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sz="20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2000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&lt;h1&gt;</a:t>
            </a:r>
            <a:r>
              <a:rPr lang="de-DE" sz="200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2000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2000" dirty="0" smtClean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sz="2000" dirty="0" err="1" smtClean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2000" dirty="0" smtClean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r>
              <a:rPr lang="de-DE" sz="2000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&lt;/h1&gt;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  <a:endParaRPr lang="de-DE" sz="20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236688" y="5804751"/>
            <a:ext cx="114676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‘;</a:t>
            </a:r>
          </a:p>
          <a:p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sz="20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React.createElement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('h1</a:t>
            </a:r>
            <a:r>
              <a:rPr lang="de-DE" sz="20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', 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</a:t>
            </a:r>
            <a:r>
              <a:rPr lang="de-DE" sz="20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20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</a:t>
            </a:r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20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', </a:t>
            </a:r>
            <a:r>
              <a:rPr lang="de-DE" sz="200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20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10" name="Rechteck 9"/>
          <p:cNvSpPr/>
          <p:nvPr/>
        </p:nvSpPr>
        <p:spPr>
          <a:xfrm>
            <a:off x="236688" y="4353245"/>
            <a:ext cx="5886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2000" dirty="0"/>
          </a:p>
        </p:txBody>
      </p:sp>
      <p:sp>
        <p:nvSpPr>
          <p:cNvPr id="11" name="Rechteck 10"/>
          <p:cNvSpPr/>
          <p:nvPr/>
        </p:nvSpPr>
        <p:spPr>
          <a:xfrm>
            <a:off x="236688" y="5522386"/>
            <a:ext cx="27366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Übersetztes JavaScript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8380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</a:t>
            </a:r>
            <a:r>
              <a:rPr lang="de-DE" dirty="0" smtClean="0"/>
              <a:t>Komponente: Ausgangssituation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688110" y="3550390"/>
            <a:ext cx="6815780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  <a:endParaRPr lang="de-DE" sz="2400" dirty="0" smtClean="0">
              <a:solidFill>
                <a:srgbClr val="C14026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2400" dirty="0">
              <a:solidFill>
                <a:srgbClr val="C14026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3676807" y="1305591"/>
            <a:ext cx="4838387" cy="568912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0" y="3550390"/>
            <a:ext cx="21886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HTML</a:t>
            </a:r>
            <a:endParaRPr lang="de-DE" sz="2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7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</a:t>
            </a:r>
            <a:r>
              <a:rPr lang="de-DE" dirty="0" smtClean="0"/>
              <a:t>Komponente: JSX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688110" y="3550390"/>
            <a:ext cx="6815780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240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  <a:endParaRPr lang="de-DE" sz="2400" dirty="0" smtClean="0">
              <a:solidFill>
                <a:srgbClr val="C14026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2400" dirty="0">
              <a:solidFill>
                <a:srgbClr val="C14026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3676807" y="1305591"/>
            <a:ext cx="4838387" cy="568912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0" y="3550390"/>
            <a:ext cx="21886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2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71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Komponente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76807" y="3550390"/>
            <a:ext cx="6815780" cy="22159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2400" dirty="0" err="1" smtClean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2400" dirty="0" smtClean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2400" dirty="0" err="1" smtClean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2400" dirty="0" smtClean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</a:t>
            </a:r>
          </a:p>
          <a:p>
            <a:r>
              <a:rPr lang="de-DE" sz="2400" dirty="0" smtClean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2400" dirty="0" err="1" smtClean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2400" dirty="0" smtClean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24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24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div</a:t>
            </a:r>
            <a:r>
              <a:rPr lang="de-DE" sz="240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de-DE" sz="2400" dirty="0" smtClean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2400" dirty="0" smtClean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2400" dirty="0">
              <a:solidFill>
                <a:srgbClr val="5AB88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3676807" y="1305591"/>
            <a:ext cx="4838387" cy="56891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9778073" y="4596555"/>
            <a:ext cx="218869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2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26960" y="3550390"/>
            <a:ext cx="30063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Komponentenfunktion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26960" y="1405381"/>
            <a:ext cx="30063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 </a:t>
            </a: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1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Komponente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76807" y="3550390"/>
            <a:ext cx="7566507" cy="18466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React.createElement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"div",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{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"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CheckLabel-unchecked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 },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"At least 8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characters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long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."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3676807" y="1305591"/>
            <a:ext cx="4838387" cy="568912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3133344" y="2828109"/>
            <a:ext cx="37981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000" b="1" dirty="0" smtClean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Virtuelles</a:t>
            </a:r>
            <a:r>
              <a:rPr lang="de-DE" sz="20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DOM-Element</a:t>
            </a:r>
            <a:endParaRPr lang="de-DE" sz="20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26960" y="3550390"/>
            <a:ext cx="30063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Übersetzter JavaScript Code</a:t>
            </a:r>
          </a:p>
          <a:p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(z.B. mittels Babel)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821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Rendern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76807" y="3550390"/>
            <a:ext cx="7566507" cy="2585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html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2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&gt;. . .&lt;/</a:t>
            </a:r>
            <a:r>
              <a:rPr lang="de-DE" sz="2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de-DE" sz="2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body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2400" dirty="0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&lt;div </a:t>
            </a:r>
            <a:r>
              <a:rPr lang="de-DE" sz="2400" dirty="0" err="1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id</a:t>
            </a:r>
            <a:r>
              <a:rPr lang="de-DE" sz="2400" dirty="0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=“</a:t>
            </a:r>
            <a:r>
              <a:rPr lang="de-DE" sz="2400" dirty="0" err="1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mount</a:t>
            </a:r>
            <a:r>
              <a:rPr lang="de-DE" sz="2400" dirty="0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“&gt;&lt;/div&gt;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body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script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src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=“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dist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dist.js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“&gt;&lt;/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script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html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3676807" y="1305591"/>
            <a:ext cx="4838387" cy="568912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26960" y="3550390"/>
            <a:ext cx="30063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index.html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90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3519013" y="1660495"/>
            <a:ext cx="51539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</a:t>
            </a:r>
            <a:r>
              <a:rPr lang="de-DE" sz="32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</a:t>
            </a:r>
            <a:r>
              <a:rPr lang="de-DE" sz="32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.NET</a:t>
            </a:r>
            <a:endParaRPr lang="de-DE" sz="3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Rendern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76807" y="3550390"/>
            <a:ext cx="7566507" cy="29546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';</a:t>
            </a:r>
          </a:p>
          <a:p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ReactDOM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-dom';</a:t>
            </a:r>
          </a:p>
          <a:p>
            <a:endParaRPr lang="de-DE" sz="2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2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(...) { . . . }</a:t>
            </a:r>
            <a:endParaRPr lang="de-DE" sz="2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2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ReactDOM.render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2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2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  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document.getElementById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mount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'));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3676807" y="1305591"/>
            <a:ext cx="4838387" cy="568912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26960" y="3550390"/>
            <a:ext cx="30063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39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603504" y="3928342"/>
            <a:ext cx="11588496" cy="2585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2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2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2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 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2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2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</a:p>
          <a:p>
            <a:r>
              <a:rPr lang="de-DE" sz="2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de-DE" sz="24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{props.</a:t>
            </a:r>
            <a:r>
              <a:rPr lang="de-DE" sz="2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2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?'</a:t>
            </a:r>
            <a:r>
              <a:rPr lang="de-DE" sz="2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CheckLabel-checked</a:t>
            </a:r>
            <a:r>
              <a:rPr lang="de-DE" sz="2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':'</a:t>
            </a:r>
            <a:r>
              <a:rPr lang="de-DE" sz="2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CheckLabel-unchecked</a:t>
            </a:r>
            <a:r>
              <a:rPr lang="de-DE" sz="2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'}</a:t>
            </a:r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2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sz="2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2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de-DE" sz="2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3676807" y="1305591"/>
            <a:ext cx="4838387" cy="568912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628807" y="2301258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en-US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checked</a:t>
            </a:r>
            <a:r>
              <a:rPr lang="en-US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: false</a:t>
            </a:r>
            <a:r>
              <a:rPr lang="en-US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,</a:t>
            </a:r>
          </a:p>
          <a:p>
            <a:r>
              <a:rPr lang="en-US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label</a:t>
            </a:r>
            <a:r>
              <a:rPr lang="en-US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en-US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‘At </a:t>
            </a:r>
            <a:r>
              <a:rPr lang="en-US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least 8 characters long</a:t>
            </a:r>
            <a:r>
              <a:rPr lang="en-US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.’ </a:t>
            </a:r>
            <a:endParaRPr lang="en-US" dirty="0">
              <a:solidFill>
                <a:srgbClr val="41719C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dirty="0">
              <a:solidFill>
                <a:srgbClr val="41719C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9" name="Freihandform 8"/>
          <p:cNvSpPr/>
          <p:nvPr/>
        </p:nvSpPr>
        <p:spPr>
          <a:xfrm>
            <a:off x="5801477" y="2718547"/>
            <a:ext cx="589043" cy="996417"/>
          </a:xfrm>
          <a:custGeom>
            <a:avLst/>
            <a:gdLst>
              <a:gd name="connsiteX0" fmla="*/ 0 w 589043"/>
              <a:gd name="connsiteY0" fmla="*/ 45756 h 801660"/>
              <a:gd name="connsiteX1" fmla="*/ 585216 w 589043"/>
              <a:gd name="connsiteY1" fmla="*/ 82332 h 801660"/>
              <a:gd name="connsiteX2" fmla="*/ 268224 w 589043"/>
              <a:gd name="connsiteY2" fmla="*/ 801660 h 80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043" h="801660">
                <a:moveTo>
                  <a:pt x="0" y="45756"/>
                </a:moveTo>
                <a:cubicBezTo>
                  <a:pt x="270256" y="1052"/>
                  <a:pt x="540512" y="-43652"/>
                  <a:pt x="585216" y="82332"/>
                </a:cubicBezTo>
                <a:cubicBezTo>
                  <a:pt x="629920" y="208316"/>
                  <a:pt x="268224" y="801660"/>
                  <a:pt x="268224" y="801660"/>
                </a:cubicBezTo>
              </a:path>
            </a:pathLst>
          </a:custGeom>
          <a:noFill/>
          <a:ln w="25400"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97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566161" y="2389871"/>
            <a:ext cx="8272272" cy="27699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20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0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20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. . .</a:t>
            </a:r>
          </a:p>
          <a:p>
            <a:r>
              <a:rPr lang="de-DE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20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CheckLabel.propTypes</a:t>
            </a:r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{</a:t>
            </a:r>
          </a:p>
          <a:p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   </a:t>
            </a:r>
            <a:r>
              <a:rPr lang="de-DE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React.PropTypes.string.isRequired</a:t>
            </a:r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,</a:t>
            </a:r>
          </a:p>
          <a:p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React.PropTypes.bool</a:t>
            </a:r>
            <a:endParaRPr lang="de-DE" sz="20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};</a:t>
            </a:r>
          </a:p>
          <a:p>
            <a:endParaRPr lang="de-DE" sz="20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3676807" y="1305591"/>
            <a:ext cx="4838387" cy="568912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14768" y="3605588"/>
            <a:ext cx="30063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beschreiben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6161" y="5938863"/>
            <a:ext cx="8451681" cy="437553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114768" y="5988362"/>
            <a:ext cx="30063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Überprüfung zur Laufzeit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41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 Verwenden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76807" y="2777803"/>
            <a:ext cx="8272272" cy="36933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20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20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 </a:t>
            </a:r>
          </a:p>
          <a:p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false</a:t>
            </a:r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de-DE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'At least 8 </a:t>
            </a:r>
            <a:r>
              <a:rPr lang="fr-FR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characters</a:t>
            </a:r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long' /&gt;</a:t>
            </a:r>
          </a:p>
          <a:p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fr-FR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fr-FR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true</a:t>
            </a:r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label='</a:t>
            </a:r>
            <a:r>
              <a:rPr lang="fr-FR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Contains</a:t>
            </a:r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uppercase</a:t>
            </a:r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letters</a:t>
            </a:r>
            <a:r>
              <a:rPr lang="fr-FR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.' /&gt;</a:t>
            </a:r>
            <a:endParaRPr lang="de-DE" sz="20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20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20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20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20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// . . .</a:t>
            </a:r>
          </a:p>
          <a:p>
            <a:r>
              <a:rPr lang="de-DE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6807" y="1298968"/>
            <a:ext cx="4838387" cy="790709"/>
          </a:xfrm>
          <a:prstGeom prst="rect">
            <a:avLst/>
          </a:prstGeom>
        </p:spPr>
      </p:pic>
      <p:sp>
        <p:nvSpPr>
          <p:cNvPr id="12" name="Inhaltsplatzhalter 6"/>
          <p:cNvSpPr txBox="1">
            <a:spLocks/>
          </p:cNvSpPr>
          <p:nvPr/>
        </p:nvSpPr>
        <p:spPr>
          <a:xfrm>
            <a:off x="1052655" y="1587418"/>
            <a:ext cx="1904948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10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H="1">
            <a:off x="3030090" y="1699053"/>
            <a:ext cx="446209" cy="0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V="1">
            <a:off x="3476299" y="1298968"/>
            <a:ext cx="0" cy="790709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uppierung 22"/>
          <p:cNvGrpSpPr/>
          <p:nvPr/>
        </p:nvGrpSpPr>
        <p:grpSpPr>
          <a:xfrm>
            <a:off x="8647726" y="1484370"/>
            <a:ext cx="2056849" cy="419903"/>
            <a:chOff x="8562382" y="1484370"/>
            <a:chExt cx="2056849" cy="419903"/>
          </a:xfrm>
        </p:grpSpPr>
        <p:sp>
          <p:nvSpPr>
            <p:cNvPr id="17" name="Inhaltsplatzhalter 6"/>
            <p:cNvSpPr txBox="1">
              <a:spLocks/>
            </p:cNvSpPr>
            <p:nvPr/>
          </p:nvSpPr>
          <p:spPr>
            <a:xfrm>
              <a:off x="9326145" y="1574513"/>
              <a:ext cx="1293086" cy="232739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de-DE" sz="1400" spc="50" dirty="0" err="1" smtClean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CheckLabel</a:t>
              </a:r>
              <a:endParaRPr lang="de-DE" sz="1400" spc="5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grpSp>
          <p:nvGrpSpPr>
            <p:cNvPr id="18" name="Gruppieren 25"/>
            <p:cNvGrpSpPr/>
            <p:nvPr/>
          </p:nvGrpSpPr>
          <p:grpSpPr>
            <a:xfrm>
              <a:off x="8562382" y="1484370"/>
              <a:ext cx="325485" cy="419903"/>
              <a:chOff x="7456115" y="1392211"/>
              <a:chExt cx="223107" cy="419903"/>
            </a:xfrm>
          </p:grpSpPr>
          <p:cxnSp>
            <p:nvCxnSpPr>
              <p:cNvPr id="20" name="Gerade Verbindung 10"/>
              <p:cNvCxnSpPr/>
              <p:nvPr/>
            </p:nvCxnSpPr>
            <p:spPr>
              <a:xfrm flipH="1">
                <a:off x="7456116" y="1392211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10"/>
              <p:cNvCxnSpPr/>
              <p:nvPr/>
            </p:nvCxnSpPr>
            <p:spPr>
              <a:xfrm flipV="1">
                <a:off x="7679221" y="1392211"/>
                <a:ext cx="0" cy="419437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Gerade Verbindung 10"/>
              <p:cNvCxnSpPr/>
              <p:nvPr/>
            </p:nvCxnSpPr>
            <p:spPr>
              <a:xfrm flipH="1">
                <a:off x="7456115" y="1812114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Gerade Verbindung 10"/>
            <p:cNvCxnSpPr/>
            <p:nvPr/>
          </p:nvCxnSpPr>
          <p:spPr>
            <a:xfrm flipH="1">
              <a:off x="8887866" y="1694321"/>
              <a:ext cx="325484" cy="0"/>
            </a:xfrm>
            <a:prstGeom prst="line">
              <a:avLst/>
            </a:prstGeom>
            <a:ln w="6350">
              <a:solidFill>
                <a:srgbClr val="41719C"/>
              </a:solidFill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15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 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76807" y="4009195"/>
            <a:ext cx="8272272" cy="24622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20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(props) </a:t>
            </a:r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en-US" sz="20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props.checks.map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(c 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=&gt; &lt;</a:t>
            </a:r>
            <a:r>
              <a:rPr lang="en-US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label={</a:t>
            </a:r>
            <a:r>
              <a:rPr lang="en-US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c.label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                    checked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en-US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c.checked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                    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key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en-US" sz="20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c.label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/&gt;)</a:t>
            </a:r>
            <a:endParaRPr lang="en-US" sz="20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20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6807" y="1298968"/>
            <a:ext cx="4838387" cy="790709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573024" y="2799622"/>
            <a:ext cx="6559296" cy="813747"/>
          </a:xfrm>
          <a:prstGeom prst="rect">
            <a:avLst/>
          </a:prstGeom>
          <a:noFill/>
          <a:ln>
            <a:noFill/>
          </a:ln>
        </p:spPr>
        <p:txBody>
          <a:bodyPr wrap="square" lIns="72000" tIns="72000" rIns="72000" bIns="72000" rtlCol="0">
            <a:noAutofit/>
          </a:bodyPr>
          <a:lstStyle/>
          <a:p>
            <a:r>
              <a:rPr lang="en-US" sz="1400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checks: [</a:t>
            </a:r>
          </a:p>
          <a:p>
            <a:r>
              <a:rPr lang="en-US" sz="1400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 { checked: false, label: ‘At least 8 characters long.’ },</a:t>
            </a:r>
          </a:p>
          <a:p>
            <a:r>
              <a:rPr lang="en-US" sz="1400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 { checked: true,  label: ‘Contains uppercase letters’ }</a:t>
            </a:r>
            <a:endParaRPr lang="en-US" sz="1400" dirty="0">
              <a:solidFill>
                <a:srgbClr val="41719C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]</a:t>
            </a:r>
            <a:endParaRPr lang="de-DE" sz="1400" dirty="0" smtClean="0">
              <a:solidFill>
                <a:srgbClr val="41719C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5" name="Freihandform 4"/>
          <p:cNvSpPr/>
          <p:nvPr/>
        </p:nvSpPr>
        <p:spPr>
          <a:xfrm>
            <a:off x="6998208" y="3279647"/>
            <a:ext cx="1170432" cy="687289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132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Komponenten Klassen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389377" y="1119688"/>
            <a:ext cx="8802624" cy="52322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20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20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constructor(</a:t>
            </a:r>
            <a:r>
              <a:rPr lang="en-US" sz="2000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</a:t>
            </a:r>
          </a:p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super(</a:t>
            </a:r>
            <a:r>
              <a:rPr lang="en-US" sz="2000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endParaRPr lang="en-US" sz="20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20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componentDidMount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 . . . }</a:t>
            </a:r>
          </a:p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componentWillReceiveProps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 . . . }</a:t>
            </a:r>
          </a:p>
          <a:p>
            <a:r>
              <a:rPr lang="en-US" sz="20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shouldComponentUpdate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 . . . }</a:t>
            </a:r>
          </a:p>
          <a:p>
            <a:endParaRPr lang="en-US" sz="20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render() {</a:t>
            </a:r>
          </a:p>
          <a:p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return 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&lt;div&gt;</a:t>
            </a:r>
          </a:p>
          <a:p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{</a:t>
            </a:r>
            <a:r>
              <a:rPr lang="en-US" sz="2000" dirty="0" err="1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this.props</a:t>
            </a:r>
            <a:r>
              <a:rPr lang="en-US" sz="20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.checks.map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(c 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=&gt; 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en-US" sz="20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 . ./&gt;)}</a:t>
            </a:r>
          </a:p>
          <a:p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20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&lt;/div&gt;;</a:t>
            </a:r>
          </a:p>
          <a:p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r>
              <a:rPr lang="en-US" sz="20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en-US" sz="2000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20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CheckLabelList.propTypes</a:t>
            </a:r>
            <a:r>
              <a:rPr lang="en-US" sz="20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{ . . . };</a:t>
            </a:r>
          </a:p>
        </p:txBody>
      </p:sp>
      <p:sp>
        <p:nvSpPr>
          <p:cNvPr id="7" name="Rechteck 6"/>
          <p:cNvSpPr/>
          <p:nvPr/>
        </p:nvSpPr>
        <p:spPr>
          <a:xfrm>
            <a:off x="90384" y="1095304"/>
            <a:ext cx="30063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2015 Klasse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90384" y="1449153"/>
            <a:ext cx="30063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Konstruktor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0384" y="2947090"/>
            <a:ext cx="30063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Lifecycle</a:t>
            </a:r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Methoden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90384" y="3879778"/>
            <a:ext cx="30063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</a:t>
            </a:r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-Methode (</a:t>
            </a:r>
            <a:r>
              <a:rPr lang="de-DE" sz="16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pflicht</a:t>
            </a:r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90384" y="4473912"/>
            <a:ext cx="300638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600" b="1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Objekt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0" y="5971849"/>
            <a:ext cx="346968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Property-Beschreibungen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55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von Komponenten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94944" y="1121664"/>
            <a:ext cx="924153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Von außen übergeben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“Eigentum“ des Aufrufers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Unveränderlich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this.props</a:t>
            </a:r>
            <a:endParaRPr lang="de-DE" sz="28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endParaRPr lang="de-DE" sz="2800" dirty="0"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(„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“)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Komponenten-intern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Beispiele: Inhalt von Eingabefeld, Antwort vom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Serer</a:t>
            </a:r>
            <a:endParaRPr lang="de-DE" sz="28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Veränderlich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this.state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this.setState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in Klassen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verfügbar</a:t>
            </a:r>
          </a:p>
          <a:p>
            <a:pPr marL="285750" indent="-285750">
              <a:buFont typeface="Arial" charset="0"/>
              <a:buChar char="•"/>
            </a:pPr>
            <a:r>
              <a:rPr lang="de-DE" sz="28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this.setState</a:t>
            </a: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 triggert erneutes Rendern</a:t>
            </a:r>
          </a:p>
        </p:txBody>
      </p:sp>
    </p:spTree>
    <p:extLst>
      <p:ext uri="{BB962C8B-B14F-4D97-AF65-F5344CB8AC3E}">
        <p14:creationId xmlns:p14="http://schemas.microsoft.com/office/powerpoint/2010/main" val="97836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Passwort Feld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2585762" y="3696027"/>
            <a:ext cx="1345623" cy="42377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PasswordForm</a:t>
            </a:r>
            <a:endParaRPr lang="de-DE" sz="1400" spc="5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4063703" y="3852026"/>
            <a:ext cx="446208" cy="0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4509911" y="2149451"/>
            <a:ext cx="0" cy="3722142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6"/>
          <p:cNvSpPr txBox="1">
            <a:spLocks/>
          </p:cNvSpPr>
          <p:nvPr/>
        </p:nvSpPr>
        <p:spPr>
          <a:xfrm>
            <a:off x="4631830" y="3583013"/>
            <a:ext cx="1276159" cy="52742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V="1">
            <a:off x="6118206" y="2947450"/>
            <a:ext cx="0" cy="1478431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10"/>
          <p:cNvCxnSpPr/>
          <p:nvPr/>
        </p:nvCxnSpPr>
        <p:spPr>
          <a:xfrm>
            <a:off x="5907989" y="3696027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7180387" y="1419110"/>
            <a:ext cx="2321244" cy="49823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de-DE" sz="1600" b="1" spc="50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Interner Zustand!</a:t>
            </a:r>
            <a:endParaRPr lang="de-DE" sz="1600" b="1" spc="50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Inhaltsplatzhalter 6"/>
          <p:cNvSpPr txBox="1">
            <a:spLocks/>
          </p:cNvSpPr>
          <p:nvPr/>
        </p:nvSpPr>
        <p:spPr>
          <a:xfrm>
            <a:off x="6250525" y="3265702"/>
            <a:ext cx="998256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2"/>
          <p:cNvCxnSpPr/>
          <p:nvPr/>
        </p:nvCxnSpPr>
        <p:spPr>
          <a:xfrm flipV="1">
            <a:off x="7450982" y="3260365"/>
            <a:ext cx="0" cy="24798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>
            <a:off x="7240765" y="3384355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6"/>
          <p:cNvSpPr txBox="1">
            <a:spLocks/>
          </p:cNvSpPr>
          <p:nvPr/>
        </p:nvSpPr>
        <p:spPr>
          <a:xfrm>
            <a:off x="6523217" y="2404748"/>
            <a:ext cx="657170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400" spc="5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7450982" y="2248738"/>
            <a:ext cx="0" cy="493486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7240765" y="2495481"/>
            <a:ext cx="210217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4509911" y="2132151"/>
            <a:ext cx="3151290" cy="15362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4509911" y="5869656"/>
            <a:ext cx="3151288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0"/>
          <p:cNvCxnSpPr/>
          <p:nvPr/>
        </p:nvCxnSpPr>
        <p:spPr>
          <a:xfrm>
            <a:off x="6118206" y="2947450"/>
            <a:ext cx="1514684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/>
          <p:cNvCxnSpPr/>
          <p:nvPr/>
        </p:nvCxnSpPr>
        <p:spPr>
          <a:xfrm flipV="1">
            <a:off x="6118206" y="4420650"/>
            <a:ext cx="1514684" cy="5231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10"/>
          <p:cNvCxnSpPr/>
          <p:nvPr/>
        </p:nvCxnSpPr>
        <p:spPr>
          <a:xfrm>
            <a:off x="7450982" y="3500943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>
            <a:off x="7450982" y="3260220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7450982" y="2248738"/>
            <a:ext cx="210217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7450982" y="2742224"/>
            <a:ext cx="210217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30" y="2151388"/>
            <a:ext cx="3969319" cy="3718268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7920616" y="2303827"/>
            <a:ext cx="856343" cy="333660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8339492" y="1685253"/>
            <a:ext cx="1" cy="618574"/>
          </a:xfrm>
          <a:prstGeom prst="line">
            <a:avLst/>
          </a:prstGeom>
          <a:ln w="1524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9401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2585762" y="3696027"/>
            <a:ext cx="1345623" cy="42377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PasswordForm</a:t>
            </a:r>
            <a:endParaRPr lang="de-DE" sz="1400" spc="5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4063703" y="3852026"/>
            <a:ext cx="446208" cy="0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4509911" y="2149451"/>
            <a:ext cx="0" cy="3722142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7180387" y="1419110"/>
            <a:ext cx="2321244" cy="49823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de-DE" sz="1600" b="1" spc="50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Interner Zustand!</a:t>
            </a:r>
            <a:endParaRPr lang="de-DE" sz="1600" b="1" spc="50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Inhaltsplatzhalter 6"/>
          <p:cNvSpPr txBox="1">
            <a:spLocks/>
          </p:cNvSpPr>
          <p:nvPr/>
        </p:nvSpPr>
        <p:spPr>
          <a:xfrm>
            <a:off x="6523217" y="2404748"/>
            <a:ext cx="657170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400" spc="5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7450982" y="2248738"/>
            <a:ext cx="0" cy="493486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7240765" y="2495481"/>
            <a:ext cx="210217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4509911" y="2132151"/>
            <a:ext cx="3151290" cy="15362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4509911" y="5869656"/>
            <a:ext cx="3151288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7450982" y="2248738"/>
            <a:ext cx="210217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7450982" y="2742224"/>
            <a:ext cx="210217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1930" y="2151388"/>
            <a:ext cx="3969319" cy="3718268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7920616" y="2303827"/>
            <a:ext cx="856343" cy="333660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8339492" y="1685253"/>
            <a:ext cx="1" cy="618574"/>
          </a:xfrm>
          <a:prstGeom prst="line">
            <a:avLst/>
          </a:prstGeom>
          <a:ln w="1524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20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8278173" y="1103461"/>
            <a:ext cx="1092626" cy="493486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de-DE" sz="1600" spc="50" dirty="0" err="1" smtClean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1000" spc="5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4111341" y="1007312"/>
            <a:ext cx="3969319" cy="675184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960087" y="1183742"/>
            <a:ext cx="1021919" cy="3428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sz="1600" spc="5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1000" spc="5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852672" y="1310708"/>
            <a:ext cx="429770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3596640" y="1995734"/>
            <a:ext cx="8119872" cy="4653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  <a:endParaRPr lang="en-US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&lt;input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en-US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{e=&gt;</a:t>
            </a:r>
            <a:r>
              <a:rPr lang="en-US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)}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en-US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  <a:endParaRPr lang="en-US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212304" y="3357780"/>
            <a:ext cx="33965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212304" y="3696334"/>
            <a:ext cx="33965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Event </a:t>
            </a:r>
            <a:r>
              <a:rPr lang="de-DE" sz="16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212304" y="5612839"/>
            <a:ext cx="33965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3. Zustand neu setzen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16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http://</a:t>
            </a:r>
            <a:r>
              <a:rPr lang="de-DE" dirty="0" err="1" smtClean="0"/>
              <a:t>reactbuch.de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342" y="369454"/>
            <a:ext cx="3337315" cy="4849091"/>
          </a:xfrm>
          <a:prstGeom prst="rect">
            <a:avLst/>
          </a:prstGeom>
          <a:ln>
            <a:solidFill>
              <a:srgbClr val="36544F"/>
            </a:solidFill>
          </a:ln>
          <a:effectLst>
            <a:outerShdw blurRad="50800" dist="88900" dir="2700000" algn="tl" rotWithShape="0">
              <a:srgbClr val="025249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621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8278173" y="1103461"/>
            <a:ext cx="1092626" cy="493486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de-DE" sz="1600" spc="50" dirty="0" err="1" smtClean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1000" spc="5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4111341" y="1007312"/>
            <a:ext cx="3969319" cy="675184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960087" y="1183742"/>
            <a:ext cx="1021919" cy="3428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sz="1600" spc="5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1000" spc="5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852672" y="1310708"/>
            <a:ext cx="429770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3596640" y="1995734"/>
            <a:ext cx="8119872" cy="465358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  <a:endParaRPr lang="en-US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&lt;input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en-US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{e=&gt;</a:t>
            </a:r>
            <a:r>
              <a:rPr lang="en-US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/&gt;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  <a:endParaRPr lang="en-US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212304" y="3357780"/>
            <a:ext cx="33965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212304" y="3696334"/>
            <a:ext cx="33965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Event </a:t>
            </a:r>
            <a:r>
              <a:rPr lang="de-DE" sz="16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212304" y="5612839"/>
            <a:ext cx="33965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3. Zustand neu setzen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38" name="Gerade Verbindung 37"/>
          <p:cNvCxnSpPr/>
          <p:nvPr/>
        </p:nvCxnSpPr>
        <p:spPr>
          <a:xfrm>
            <a:off x="9924288" y="5782116"/>
            <a:ext cx="1917192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11841480" y="2562239"/>
            <a:ext cx="0" cy="3219877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/>
          <p:cNvCxnSpPr/>
          <p:nvPr/>
        </p:nvCxnSpPr>
        <p:spPr>
          <a:xfrm>
            <a:off x="6960108" y="2548978"/>
            <a:ext cx="4881372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hteck 47"/>
          <p:cNvSpPr/>
          <p:nvPr/>
        </p:nvSpPr>
        <p:spPr>
          <a:xfrm>
            <a:off x="10082784" y="2379701"/>
            <a:ext cx="1427520" cy="338554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6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  <a:endParaRPr lang="de-DE" sz="16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2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und Rendern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00530" y="1117924"/>
            <a:ext cx="1123576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Es gibt </a:t>
            </a: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kein Zwei-Wege-</a:t>
            </a:r>
            <a:r>
              <a:rPr lang="de-DE" sz="28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Databinding</a:t>
            </a:r>
            <a:endParaRPr lang="de-DE" sz="2800" b="1" dirty="0" smtClean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Nach einem Ereignis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wird</a:t>
            </a: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erneutes Rendern der Komponente ausgelöst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Es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wird immer die </a:t>
            </a: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ganze Komponente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neu gerendert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PasswordForm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allen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Checks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Rendern bedeutet Ausführen von </a:t>
            </a:r>
            <a:r>
              <a:rPr lang="de-DE" sz="28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</a:t>
            </a:r>
            <a:r>
              <a:rPr lang="de-DE" sz="28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Liefert </a:t>
            </a:r>
            <a:r>
              <a:rPr lang="de-DE" sz="28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virtuellen DOM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endParaRPr lang="de-DE" sz="28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885" y="5269485"/>
            <a:ext cx="8542512" cy="1413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08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Password Form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170350" y="3636804"/>
            <a:ext cx="1345623" cy="423776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600" b="1" spc="50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PasswordForm</a:t>
            </a:r>
            <a:endParaRPr lang="de-DE" sz="1400" b="1" spc="50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564343" y="3791066"/>
            <a:ext cx="44620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010551" y="2088491"/>
            <a:ext cx="0" cy="3722142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6"/>
          <p:cNvSpPr txBox="1">
            <a:spLocks/>
          </p:cNvSpPr>
          <p:nvPr/>
        </p:nvSpPr>
        <p:spPr>
          <a:xfrm>
            <a:off x="2132470" y="3522053"/>
            <a:ext cx="1276159" cy="52742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V="1">
            <a:off x="3618846" y="2886490"/>
            <a:ext cx="0" cy="1478431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10"/>
          <p:cNvCxnSpPr/>
          <p:nvPr/>
        </p:nvCxnSpPr>
        <p:spPr>
          <a:xfrm>
            <a:off x="3408629" y="3635067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555004" y="4192860"/>
            <a:ext cx="576314" cy="333660"/>
          </a:xfrm>
          <a:prstGeom prst="rect">
            <a:avLst/>
          </a:prstGeom>
          <a:noFill/>
          <a:ln>
            <a:solidFill>
              <a:srgbClr val="EF7D1D"/>
            </a:solidFill>
          </a:ln>
        </p:spPr>
        <p:txBody>
          <a:bodyPr vert="horz" lIns="0" tIns="0" rIns="0" bIns="0" rtlCol="0" anchor="ctr" anchorCtr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de-DE" sz="1400" b="1" spc="50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endParaRPr lang="de-DE" sz="1400" b="1" spc="50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Inhaltsplatzhalter 6"/>
          <p:cNvSpPr txBox="1">
            <a:spLocks/>
          </p:cNvSpPr>
          <p:nvPr/>
        </p:nvSpPr>
        <p:spPr>
          <a:xfrm>
            <a:off x="3751165" y="3204742"/>
            <a:ext cx="998256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2"/>
          <p:cNvCxnSpPr/>
          <p:nvPr/>
        </p:nvCxnSpPr>
        <p:spPr>
          <a:xfrm flipV="1">
            <a:off x="4951622" y="3199405"/>
            <a:ext cx="0" cy="24798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>
            <a:off x="4741405" y="3323395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6"/>
          <p:cNvSpPr txBox="1">
            <a:spLocks/>
          </p:cNvSpPr>
          <p:nvPr/>
        </p:nvSpPr>
        <p:spPr>
          <a:xfrm>
            <a:off x="4023857" y="2343788"/>
            <a:ext cx="657170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4951622" y="2187778"/>
            <a:ext cx="0" cy="493486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4741405" y="2434521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2010551" y="2071191"/>
            <a:ext cx="3151290" cy="15362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010551" y="5808696"/>
            <a:ext cx="3151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0"/>
          <p:cNvCxnSpPr/>
          <p:nvPr/>
        </p:nvCxnSpPr>
        <p:spPr>
          <a:xfrm>
            <a:off x="3618846" y="2886490"/>
            <a:ext cx="1514684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/>
          <p:cNvCxnSpPr/>
          <p:nvPr/>
        </p:nvCxnSpPr>
        <p:spPr>
          <a:xfrm flipV="1">
            <a:off x="3618846" y="4359690"/>
            <a:ext cx="1514684" cy="5231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10"/>
          <p:cNvCxnSpPr/>
          <p:nvPr/>
        </p:nvCxnSpPr>
        <p:spPr>
          <a:xfrm>
            <a:off x="4951622" y="3439983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>
            <a:off x="4951622" y="3199260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4951622" y="2187778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4951622" y="2681264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70" y="2090428"/>
            <a:ext cx="3969319" cy="3718268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5421256" y="2242867"/>
            <a:ext cx="856343" cy="333660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Gerader Verbinder 21"/>
          <p:cNvCxnSpPr/>
          <p:nvPr/>
        </p:nvCxnSpPr>
        <p:spPr>
          <a:xfrm flipV="1">
            <a:off x="843161" y="3926467"/>
            <a:ext cx="12192" cy="268225"/>
          </a:xfrm>
          <a:prstGeom prst="line">
            <a:avLst/>
          </a:prstGeom>
          <a:ln w="1524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/>
        </p:nvCxnSpPr>
        <p:spPr>
          <a:xfrm>
            <a:off x="9375648" y="2425253"/>
            <a:ext cx="1011936" cy="0"/>
          </a:xfrm>
          <a:prstGeom prst="line">
            <a:avLst/>
          </a:prstGeom>
          <a:ln w="22225">
            <a:solidFill>
              <a:srgbClr val="5AB8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/>
          <p:cNvCxnSpPr/>
          <p:nvPr/>
        </p:nvCxnSpPr>
        <p:spPr>
          <a:xfrm>
            <a:off x="10387584" y="2425253"/>
            <a:ext cx="0" cy="3073339"/>
          </a:xfrm>
          <a:prstGeom prst="line">
            <a:avLst/>
          </a:prstGeom>
          <a:ln w="22225">
            <a:solidFill>
              <a:srgbClr val="5AB8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37"/>
          <p:cNvCxnSpPr/>
          <p:nvPr/>
        </p:nvCxnSpPr>
        <p:spPr>
          <a:xfrm>
            <a:off x="9375648" y="5498592"/>
            <a:ext cx="1011936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38"/>
          <p:cNvCxnSpPr/>
          <p:nvPr/>
        </p:nvCxnSpPr>
        <p:spPr>
          <a:xfrm>
            <a:off x="9375648" y="4773168"/>
            <a:ext cx="1011936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39"/>
          <p:cNvCxnSpPr/>
          <p:nvPr/>
        </p:nvCxnSpPr>
        <p:spPr>
          <a:xfrm>
            <a:off x="9375648" y="3011424"/>
            <a:ext cx="1011936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9375648" y="3335587"/>
            <a:ext cx="1011936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41"/>
          <p:cNvCxnSpPr/>
          <p:nvPr/>
        </p:nvCxnSpPr>
        <p:spPr>
          <a:xfrm>
            <a:off x="9375648" y="3659451"/>
            <a:ext cx="1011936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42"/>
          <p:cNvCxnSpPr/>
          <p:nvPr/>
        </p:nvCxnSpPr>
        <p:spPr>
          <a:xfrm>
            <a:off x="9375648" y="4002450"/>
            <a:ext cx="1011936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43"/>
          <p:cNvCxnSpPr/>
          <p:nvPr/>
        </p:nvCxnSpPr>
        <p:spPr>
          <a:xfrm>
            <a:off x="9375648" y="4359690"/>
            <a:ext cx="1011936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Inhaltsplatzhalter 6"/>
          <p:cNvSpPr txBox="1">
            <a:spLocks/>
          </p:cNvSpPr>
          <p:nvPr/>
        </p:nvSpPr>
        <p:spPr>
          <a:xfrm>
            <a:off x="9390575" y="2105610"/>
            <a:ext cx="1345623" cy="42377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sz="1600" b="1" spc="50" dirty="0" err="1" smtClean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beeinflußt</a:t>
            </a:r>
            <a:endParaRPr lang="de-DE" sz="1400" b="1" spc="5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03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2377440" y="1999488"/>
            <a:ext cx="9351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TODO: Erklären, wo die Werte für </a:t>
            </a:r>
            <a:r>
              <a:rPr lang="de-DE" dirty="0" err="1" smtClean="0"/>
              <a:t>CheckLabels</a:t>
            </a:r>
            <a:r>
              <a:rPr lang="de-DE" dirty="0" smtClean="0"/>
              <a:t> herkommen, und das die abgeleitet sind, ggf. mehr</a:t>
            </a:r>
          </a:p>
          <a:p>
            <a:r>
              <a:rPr lang="de-DE" dirty="0" smtClean="0"/>
              <a:t>Code zeigen aus der </a:t>
            </a:r>
            <a:r>
              <a:rPr lang="de-DE" dirty="0" err="1" smtClean="0"/>
              <a:t>PasswordForm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23797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Password Form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68" y="2080514"/>
            <a:ext cx="10555239" cy="3930142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4803648" y="1231392"/>
            <a:ext cx="10831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Ggf</a:t>
            </a:r>
            <a:r>
              <a:rPr lang="de-DE" dirty="0" smtClean="0"/>
              <a:t> raus, oder ggf. als </a:t>
            </a:r>
            <a:r>
              <a:rPr lang="de-DE" dirty="0" err="1" smtClean="0"/>
              <a:t>erklärung</a:t>
            </a:r>
            <a:r>
              <a:rPr lang="de-DE" dirty="0" smtClean="0"/>
              <a:t> zur </a:t>
            </a:r>
            <a:r>
              <a:rPr lang="de-DE" dirty="0" err="1" smtClean="0"/>
              <a:t>erklärungseite</a:t>
            </a:r>
            <a:r>
              <a:rPr lang="de-DE" dirty="0" smtClean="0"/>
              <a:t> (wo kommen die werte für die abgeleiteten </a:t>
            </a:r>
            <a:r>
              <a:rPr lang="de-DE" dirty="0" err="1" smtClean="0"/>
              <a:t>komponenten</a:t>
            </a:r>
            <a:r>
              <a:rPr lang="de-DE" dirty="0" smtClean="0"/>
              <a:t> her)</a:t>
            </a:r>
          </a:p>
          <a:p>
            <a:r>
              <a:rPr lang="de-DE" dirty="0" err="1" smtClean="0"/>
              <a:t>Evtl</a:t>
            </a:r>
            <a:r>
              <a:rPr lang="de-DE" dirty="0" smtClean="0"/>
              <a:t> als </a:t>
            </a:r>
            <a:r>
              <a:rPr lang="de-DE" dirty="0" err="1" smtClean="0"/>
              <a:t>motivation</a:t>
            </a:r>
            <a:r>
              <a:rPr lang="de-DE" dirty="0" smtClean="0"/>
              <a:t> für gängiges </a:t>
            </a:r>
            <a:r>
              <a:rPr lang="de-DE" dirty="0" err="1" smtClean="0"/>
              <a:t>react</a:t>
            </a:r>
            <a:r>
              <a:rPr lang="de-DE" dirty="0" smtClean="0"/>
              <a:t>-pattern: </a:t>
            </a:r>
            <a:r>
              <a:rPr lang="de-DE" dirty="0" err="1" smtClean="0"/>
              <a:t>state</a:t>
            </a:r>
            <a:r>
              <a:rPr lang="de-DE" dirty="0" smtClean="0"/>
              <a:t> oben, alles andere abgeleitet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142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Password Form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170350" y="3636804"/>
            <a:ext cx="1345623" cy="423776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600" b="1" spc="50" dirty="0" err="1" smtClean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PasswordForm</a:t>
            </a:r>
            <a:endParaRPr lang="de-DE" sz="1400" b="1" spc="50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564343" y="3791066"/>
            <a:ext cx="446208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010551" y="2088491"/>
            <a:ext cx="0" cy="372214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6"/>
          <p:cNvSpPr txBox="1">
            <a:spLocks/>
          </p:cNvSpPr>
          <p:nvPr/>
        </p:nvSpPr>
        <p:spPr>
          <a:xfrm>
            <a:off x="2132470" y="3522053"/>
            <a:ext cx="1276159" cy="52742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V="1">
            <a:off x="3618846" y="2886490"/>
            <a:ext cx="0" cy="1478431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10"/>
          <p:cNvCxnSpPr/>
          <p:nvPr/>
        </p:nvCxnSpPr>
        <p:spPr>
          <a:xfrm>
            <a:off x="3408629" y="3635067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555004" y="4192860"/>
            <a:ext cx="576314" cy="333660"/>
          </a:xfrm>
          <a:prstGeom prst="rect">
            <a:avLst/>
          </a:prstGeom>
          <a:noFill/>
          <a:ln>
            <a:solidFill>
              <a:srgbClr val="41719C"/>
            </a:solidFill>
          </a:ln>
        </p:spPr>
        <p:txBody>
          <a:bodyPr vert="horz" lIns="0" tIns="0" rIns="0" bIns="0" rtlCol="0" anchor="ctr" anchorCtr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de-DE" sz="1400" b="1" spc="50" dirty="0" err="1" smtClean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endParaRPr lang="de-DE" sz="1400" b="1" spc="50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Inhaltsplatzhalter 6"/>
          <p:cNvSpPr txBox="1">
            <a:spLocks/>
          </p:cNvSpPr>
          <p:nvPr/>
        </p:nvSpPr>
        <p:spPr>
          <a:xfrm>
            <a:off x="3751165" y="3204742"/>
            <a:ext cx="998256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2"/>
          <p:cNvCxnSpPr/>
          <p:nvPr/>
        </p:nvCxnSpPr>
        <p:spPr>
          <a:xfrm flipV="1">
            <a:off x="4951622" y="3199405"/>
            <a:ext cx="0" cy="24798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>
            <a:off x="4741405" y="3323395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6"/>
          <p:cNvSpPr txBox="1">
            <a:spLocks/>
          </p:cNvSpPr>
          <p:nvPr/>
        </p:nvSpPr>
        <p:spPr>
          <a:xfrm>
            <a:off x="4023857" y="2343788"/>
            <a:ext cx="657170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4951622" y="2187778"/>
            <a:ext cx="0" cy="493486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4741405" y="2434521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2010551" y="2071191"/>
            <a:ext cx="3151290" cy="1536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010551" y="5808696"/>
            <a:ext cx="3151288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0"/>
          <p:cNvCxnSpPr/>
          <p:nvPr/>
        </p:nvCxnSpPr>
        <p:spPr>
          <a:xfrm>
            <a:off x="3618846" y="2886490"/>
            <a:ext cx="1514684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/>
          <p:cNvCxnSpPr/>
          <p:nvPr/>
        </p:nvCxnSpPr>
        <p:spPr>
          <a:xfrm flipV="1">
            <a:off x="3618846" y="4359690"/>
            <a:ext cx="1514684" cy="5231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10"/>
          <p:cNvCxnSpPr/>
          <p:nvPr/>
        </p:nvCxnSpPr>
        <p:spPr>
          <a:xfrm>
            <a:off x="4951622" y="3439983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>
            <a:off x="4951622" y="3199260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4951622" y="2187778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4951622" y="2681264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70" y="2090428"/>
            <a:ext cx="3969319" cy="3718268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5421256" y="2242867"/>
            <a:ext cx="856343" cy="333660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Gerader Verbinder 21"/>
          <p:cNvCxnSpPr/>
          <p:nvPr/>
        </p:nvCxnSpPr>
        <p:spPr>
          <a:xfrm flipV="1">
            <a:off x="843161" y="3926467"/>
            <a:ext cx="12192" cy="268225"/>
          </a:xfrm>
          <a:prstGeom prst="line">
            <a:avLst/>
          </a:prstGeom>
          <a:ln w="15240">
            <a:solidFill>
              <a:srgbClr val="41719C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feld 2"/>
          <p:cNvSpPr txBox="1"/>
          <p:nvPr/>
        </p:nvSpPr>
        <p:spPr>
          <a:xfrm>
            <a:off x="5133530" y="6197884"/>
            <a:ext cx="5708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[Vereinfacht] „Klassische“ </a:t>
            </a: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Listener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-basierte Architektur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0" name="Freihandform 29"/>
          <p:cNvSpPr/>
          <p:nvPr/>
        </p:nvSpPr>
        <p:spPr>
          <a:xfrm>
            <a:off x="9390575" y="2396371"/>
            <a:ext cx="938955" cy="3060192"/>
          </a:xfrm>
          <a:custGeom>
            <a:avLst/>
            <a:gdLst>
              <a:gd name="connsiteX0" fmla="*/ 60960 w 938955"/>
              <a:gd name="connsiteY0" fmla="*/ 3060192 h 3060192"/>
              <a:gd name="connsiteX1" fmla="*/ 938784 w 938955"/>
              <a:gd name="connsiteY1" fmla="*/ 1280160 h 3060192"/>
              <a:gd name="connsiteX2" fmla="*/ 0 w 938955"/>
              <a:gd name="connsiteY2" fmla="*/ 0 h 3060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955" h="3060192">
                <a:moveTo>
                  <a:pt x="60960" y="3060192"/>
                </a:moveTo>
                <a:cubicBezTo>
                  <a:pt x="504952" y="2425192"/>
                  <a:pt x="948944" y="1790192"/>
                  <a:pt x="938784" y="1280160"/>
                </a:cubicBezTo>
                <a:cubicBezTo>
                  <a:pt x="928624" y="770128"/>
                  <a:pt x="0" y="0"/>
                  <a:pt x="0" y="0"/>
                </a:cubicBezTo>
              </a:path>
            </a:pathLst>
          </a:custGeom>
          <a:noFill/>
          <a:ln w="25400">
            <a:solidFill>
              <a:srgbClr val="EF7D1D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Freihandform 45"/>
          <p:cNvSpPr/>
          <p:nvPr/>
        </p:nvSpPr>
        <p:spPr>
          <a:xfrm>
            <a:off x="9275525" y="2576526"/>
            <a:ext cx="660956" cy="2093009"/>
          </a:xfrm>
          <a:custGeom>
            <a:avLst/>
            <a:gdLst>
              <a:gd name="connsiteX0" fmla="*/ 60960 w 938955"/>
              <a:gd name="connsiteY0" fmla="*/ 3060192 h 3060192"/>
              <a:gd name="connsiteX1" fmla="*/ 938784 w 938955"/>
              <a:gd name="connsiteY1" fmla="*/ 1280160 h 3060192"/>
              <a:gd name="connsiteX2" fmla="*/ 0 w 938955"/>
              <a:gd name="connsiteY2" fmla="*/ 0 h 3060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955" h="3060192">
                <a:moveTo>
                  <a:pt x="60960" y="3060192"/>
                </a:moveTo>
                <a:cubicBezTo>
                  <a:pt x="504952" y="2425192"/>
                  <a:pt x="948944" y="1790192"/>
                  <a:pt x="938784" y="1280160"/>
                </a:cubicBezTo>
                <a:cubicBezTo>
                  <a:pt x="928624" y="770128"/>
                  <a:pt x="0" y="0"/>
                  <a:pt x="0" y="0"/>
                </a:cubicBezTo>
              </a:path>
            </a:pathLst>
          </a:custGeom>
          <a:noFill/>
          <a:ln w="25400">
            <a:solidFill>
              <a:srgbClr val="EF7D1D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Freihandform 46"/>
          <p:cNvSpPr/>
          <p:nvPr/>
        </p:nvSpPr>
        <p:spPr>
          <a:xfrm>
            <a:off x="9235673" y="2779776"/>
            <a:ext cx="449365" cy="1269705"/>
          </a:xfrm>
          <a:custGeom>
            <a:avLst/>
            <a:gdLst>
              <a:gd name="connsiteX0" fmla="*/ 60960 w 938955"/>
              <a:gd name="connsiteY0" fmla="*/ 3060192 h 3060192"/>
              <a:gd name="connsiteX1" fmla="*/ 938784 w 938955"/>
              <a:gd name="connsiteY1" fmla="*/ 1280160 h 3060192"/>
              <a:gd name="connsiteX2" fmla="*/ 0 w 938955"/>
              <a:gd name="connsiteY2" fmla="*/ 0 h 3060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955" h="3060192">
                <a:moveTo>
                  <a:pt x="60960" y="3060192"/>
                </a:moveTo>
                <a:cubicBezTo>
                  <a:pt x="504952" y="2425192"/>
                  <a:pt x="948944" y="1790192"/>
                  <a:pt x="938784" y="1280160"/>
                </a:cubicBezTo>
                <a:cubicBezTo>
                  <a:pt x="928624" y="770128"/>
                  <a:pt x="0" y="0"/>
                  <a:pt x="0" y="0"/>
                </a:cubicBezTo>
              </a:path>
            </a:pathLst>
          </a:custGeom>
          <a:noFill/>
          <a:ln w="25400">
            <a:solidFill>
              <a:srgbClr val="EF7D1D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Textfeld 47"/>
          <p:cNvSpPr txBox="1"/>
          <p:nvPr/>
        </p:nvSpPr>
        <p:spPr>
          <a:xfrm>
            <a:off x="9542877" y="2275491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38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UI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Function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423399" y="967386"/>
            <a:ext cx="11345202" cy="3230386"/>
            <a:chOff x="454819" y="967386"/>
            <a:chExt cx="11345202" cy="3230386"/>
          </a:xfrm>
        </p:grpSpPr>
        <p:grpSp>
          <p:nvGrpSpPr>
            <p:cNvPr id="20" name="Gruppierung 19"/>
            <p:cNvGrpSpPr/>
            <p:nvPr/>
          </p:nvGrpSpPr>
          <p:grpSpPr>
            <a:xfrm>
              <a:off x="454819" y="967386"/>
              <a:ext cx="2398563" cy="3226110"/>
              <a:chOff x="345091" y="1820826"/>
              <a:chExt cx="2398563" cy="3226110"/>
            </a:xfrm>
          </p:grpSpPr>
          <p:pic>
            <p:nvPicPr>
              <p:cNvPr id="6" name="Bild 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091" y="2429255"/>
                <a:ext cx="2398563" cy="2617681"/>
              </a:xfrm>
              <a:prstGeom prst="rect">
                <a:avLst/>
              </a:prstGeom>
            </p:spPr>
          </p:pic>
          <p:sp>
            <p:nvSpPr>
              <p:cNvPr id="8" name="Textfeld 7"/>
              <p:cNvSpPr txBox="1"/>
              <p:nvPr/>
            </p:nvSpPr>
            <p:spPr>
              <a:xfrm>
                <a:off x="992939" y="1820826"/>
                <a:ext cx="1102867" cy="323165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/>
                <a:r>
                  <a:rPr lang="de-DE" dirty="0" err="1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r</a:t>
                </a:r>
                <a:r>
                  <a:rPr lang="de-DE" dirty="0" err="1" smtClean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ender</a:t>
                </a:r>
                <a:r>
                  <a:rPr lang="de-DE" dirty="0" smtClean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()</a:t>
                </a:r>
                <a:endParaRPr lang="de-DE" dirty="0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endParaRPr>
              </a:p>
            </p:txBody>
          </p:sp>
        </p:grpSp>
        <p:grpSp>
          <p:nvGrpSpPr>
            <p:cNvPr id="18" name="Gruppierung 17"/>
            <p:cNvGrpSpPr/>
            <p:nvPr/>
          </p:nvGrpSpPr>
          <p:grpSpPr>
            <a:xfrm>
              <a:off x="6419245" y="967386"/>
              <a:ext cx="2398563" cy="3230386"/>
              <a:chOff x="5480461" y="1820826"/>
              <a:chExt cx="2398563" cy="3230386"/>
            </a:xfrm>
          </p:grpSpPr>
          <p:pic>
            <p:nvPicPr>
              <p:cNvPr id="5" name="Bild 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80461" y="2429255"/>
                <a:ext cx="2398563" cy="2621957"/>
              </a:xfrm>
              <a:prstGeom prst="rect">
                <a:avLst/>
              </a:prstGeom>
            </p:spPr>
          </p:pic>
          <p:sp>
            <p:nvSpPr>
              <p:cNvPr id="13" name="Textfeld 12"/>
              <p:cNvSpPr txBox="1"/>
              <p:nvPr/>
            </p:nvSpPr>
            <p:spPr>
              <a:xfrm>
                <a:off x="5645805" y="1820826"/>
                <a:ext cx="2067874" cy="323165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/>
                <a:r>
                  <a:rPr lang="de-DE" dirty="0" err="1" smtClean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render</a:t>
                </a:r>
                <a:r>
                  <a:rPr lang="de-DE" dirty="0" smtClean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(R3!demo)</a:t>
                </a:r>
                <a:endParaRPr lang="de-DE" dirty="0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endParaRPr>
              </a:p>
            </p:txBody>
          </p:sp>
        </p:grpSp>
        <p:grpSp>
          <p:nvGrpSpPr>
            <p:cNvPr id="17" name="Gruppierung 16"/>
            <p:cNvGrpSpPr/>
            <p:nvPr/>
          </p:nvGrpSpPr>
          <p:grpSpPr>
            <a:xfrm>
              <a:off x="9401458" y="967386"/>
              <a:ext cx="2398563" cy="3230386"/>
              <a:chOff x="8048146" y="1820826"/>
              <a:chExt cx="2398563" cy="3230386"/>
            </a:xfrm>
          </p:grpSpPr>
          <p:pic>
            <p:nvPicPr>
              <p:cNvPr id="7" name="Bild 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48146" y="2429255"/>
                <a:ext cx="2398563" cy="2621957"/>
              </a:xfrm>
              <a:prstGeom prst="rect">
                <a:avLst/>
              </a:prstGeom>
            </p:spPr>
          </p:pic>
          <p:sp>
            <p:nvSpPr>
              <p:cNvPr id="14" name="Textfeld 13"/>
              <p:cNvSpPr txBox="1"/>
              <p:nvPr/>
            </p:nvSpPr>
            <p:spPr>
              <a:xfrm>
                <a:off x="8558135" y="1820826"/>
                <a:ext cx="1378584" cy="323165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/>
                <a:r>
                  <a:rPr lang="de-DE" dirty="0" err="1" smtClean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render</a:t>
                </a:r>
                <a:r>
                  <a:rPr lang="de-DE" dirty="0" smtClean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(R3)</a:t>
                </a:r>
                <a:endParaRPr lang="de-DE" dirty="0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endParaRPr>
              </a:p>
            </p:txBody>
          </p:sp>
        </p:grpSp>
        <p:grpSp>
          <p:nvGrpSpPr>
            <p:cNvPr id="19" name="Gruppierung 18"/>
            <p:cNvGrpSpPr/>
            <p:nvPr/>
          </p:nvGrpSpPr>
          <p:grpSpPr>
            <a:xfrm>
              <a:off x="3437032" y="967386"/>
              <a:ext cx="2398563" cy="3230386"/>
              <a:chOff x="2912776" y="1820826"/>
              <a:chExt cx="2398563" cy="3230386"/>
            </a:xfrm>
          </p:grpSpPr>
          <p:pic>
            <p:nvPicPr>
              <p:cNvPr id="15" name="Bild 1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12776" y="2429255"/>
                <a:ext cx="2398563" cy="2621957"/>
              </a:xfrm>
              <a:prstGeom prst="rect">
                <a:avLst/>
              </a:prstGeom>
            </p:spPr>
          </p:pic>
          <p:sp>
            <p:nvSpPr>
              <p:cNvPr id="16" name="Textfeld 15"/>
              <p:cNvSpPr txBox="1"/>
              <p:nvPr/>
            </p:nvSpPr>
            <p:spPr>
              <a:xfrm>
                <a:off x="3422765" y="1820826"/>
                <a:ext cx="1378584" cy="323165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/>
                <a:r>
                  <a:rPr lang="de-DE" dirty="0" err="1" smtClean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render</a:t>
                </a:r>
                <a:r>
                  <a:rPr lang="de-DE" dirty="0" smtClean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(R3)</a:t>
                </a:r>
                <a:endParaRPr lang="de-DE" dirty="0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endParaRPr>
              </a:p>
            </p:txBody>
          </p:sp>
        </p:grpSp>
      </p:grpSp>
      <p:sp>
        <p:nvSpPr>
          <p:cNvPr id="21" name="Rechteck 20"/>
          <p:cNvSpPr/>
          <p:nvPr/>
        </p:nvSpPr>
        <p:spPr>
          <a:xfrm>
            <a:off x="345091" y="4605076"/>
            <a:ext cx="11345201" cy="18651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f(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 </a:t>
            </a: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Model </a:t>
            </a:r>
            <a:r>
              <a:rPr lang="de-DE" sz="240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mit </a:t>
            </a:r>
            <a:r>
              <a:rPr lang="de-DE" sz="2400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allen</a:t>
            </a:r>
            <a:r>
              <a:rPr lang="de-DE" sz="240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Zuständen (Textfelder, Auswahllisten </a:t>
            </a:r>
            <a:r>
              <a:rPr lang="de-DE" sz="2400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etc</a:t>
            </a:r>
            <a:r>
              <a:rPr lang="de-DE" sz="240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Immer </a:t>
            </a:r>
            <a:r>
              <a:rPr lang="de-DE" sz="2400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</a:t>
            </a:r>
            <a:r>
              <a:rPr lang="de-DE" sz="240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Zeitpunkt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Keine Dynamik</a:t>
            </a:r>
          </a:p>
        </p:txBody>
      </p:sp>
    </p:spTree>
    <p:extLst>
      <p:ext uri="{BB962C8B-B14F-4D97-AF65-F5344CB8AC3E}">
        <p14:creationId xmlns:p14="http://schemas.microsoft.com/office/powerpoint/2010/main" val="8604297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Virtual Dom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17" y="1182624"/>
            <a:ext cx="11223367" cy="519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235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Virtual Dom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6176" y="1536192"/>
            <a:ext cx="6048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React.createElement</a:t>
            </a:r>
            <a:r>
              <a:rPr lang="de-DE" dirty="0" smtClean="0"/>
              <a:t>() liefert ein virtuelles DOM-Objekt zurück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955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82880" y="256032"/>
            <a:ext cx="1059161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dirty="0" smtClean="0"/>
              <a:t>Mögliche „</a:t>
            </a:r>
            <a:r>
              <a:rPr lang="de-DE" dirty="0" err="1" smtClean="0"/>
              <a:t>klassiche</a:t>
            </a:r>
            <a:r>
              <a:rPr lang="de-DE" dirty="0" smtClean="0"/>
              <a:t>“ Lösung: </a:t>
            </a:r>
            <a:r>
              <a:rPr lang="de-DE" dirty="0" err="1" smtClean="0"/>
              <a:t>Listener</a:t>
            </a:r>
            <a:r>
              <a:rPr lang="de-DE" dirty="0" smtClean="0"/>
              <a:t> =&gt; schwer verständlich; welche Reihenfolge? </a:t>
            </a:r>
            <a:r>
              <a:rPr lang="de-DE" dirty="0" err="1" smtClean="0"/>
              <a:t>Resourcen</a:t>
            </a:r>
            <a:r>
              <a:rPr lang="de-DE" dirty="0" smtClean="0"/>
              <a:t>-Probleme </a:t>
            </a:r>
            <a:r>
              <a:rPr lang="de-DE" dirty="0" err="1" smtClean="0"/>
              <a:t>etc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err="1" smtClean="0"/>
              <a:t>React</a:t>
            </a:r>
            <a:r>
              <a:rPr lang="de-DE" dirty="0" smtClean="0"/>
              <a:t> rendert das ganze ding</a:t>
            </a:r>
          </a:p>
          <a:p>
            <a:pPr marL="285750" indent="-285750">
              <a:buFontTx/>
              <a:buChar char="-"/>
            </a:pPr>
            <a:r>
              <a:rPr lang="de-DE" dirty="0" err="1" smtClean="0"/>
              <a:t>Render</a:t>
            </a:r>
            <a:r>
              <a:rPr lang="de-DE" dirty="0" smtClean="0"/>
              <a:t> bedeutet: </a:t>
            </a:r>
            <a:r>
              <a:rPr lang="de-DE" dirty="0" err="1" smtClean="0"/>
              <a:t>render</a:t>
            </a:r>
            <a:r>
              <a:rPr lang="de-DE" dirty="0" smtClean="0"/>
              <a:t>-Methode wird aufgerufen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Diese liefert einen virtuellen DOM zurück, der mit dem vorherigen verglichen wird</a:t>
            </a:r>
          </a:p>
          <a:p>
            <a:pPr marL="285750" indent="-285750">
              <a:buFontTx/>
              <a:buChar char="-"/>
            </a:pPr>
            <a:r>
              <a:rPr lang="de-DE" dirty="0" smtClean="0"/>
              <a:t>F (</a:t>
            </a:r>
            <a:r>
              <a:rPr lang="de-DE" dirty="0" err="1" smtClean="0"/>
              <a:t>state</a:t>
            </a:r>
            <a:r>
              <a:rPr lang="de-DE" dirty="0" smtClean="0"/>
              <a:t>) =&gt; </a:t>
            </a:r>
            <a:r>
              <a:rPr lang="de-DE" dirty="0" err="1" smtClean="0"/>
              <a:t>ui</a:t>
            </a:r>
            <a:endParaRPr lang="de-DE" dirty="0" smtClean="0"/>
          </a:p>
          <a:p>
            <a:pPr marL="285750" indent="-285750">
              <a:buFontTx/>
              <a:buChar char="-"/>
            </a:pPr>
            <a:r>
              <a:rPr lang="de-DE" dirty="0" smtClean="0"/>
              <a:t>Vorteile </a:t>
            </a:r>
            <a:r>
              <a:rPr lang="de-DE" dirty="0" err="1" smtClean="0"/>
              <a:t>Virt</a:t>
            </a:r>
            <a:r>
              <a:rPr lang="de-DE" dirty="0" smtClean="0"/>
              <a:t> DOM: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Ermöglicht komplettes </a:t>
            </a:r>
            <a:r>
              <a:rPr lang="de-DE" dirty="0" err="1" smtClean="0"/>
              <a:t>rendering</a:t>
            </a:r>
            <a:endParaRPr lang="de-DE" dirty="0" smtClean="0"/>
          </a:p>
          <a:p>
            <a:pPr marL="742950" lvl="1" indent="-285750">
              <a:buFontTx/>
              <a:buChar char="-"/>
            </a:pPr>
            <a:r>
              <a:rPr lang="de-DE" dirty="0" smtClean="0"/>
              <a:t>Ermöglicht </a:t>
            </a:r>
            <a:r>
              <a:rPr lang="de-DE" dirty="0" err="1" smtClean="0"/>
              <a:t>testbarkeit</a:t>
            </a:r>
            <a:r>
              <a:rPr lang="de-DE" dirty="0" smtClean="0"/>
              <a:t> ohne DOM</a:t>
            </a:r>
          </a:p>
          <a:p>
            <a:pPr marL="742950" lvl="1" indent="-285750">
              <a:buFontTx/>
              <a:buChar char="-"/>
            </a:pPr>
            <a:r>
              <a:rPr lang="de-DE" dirty="0" smtClean="0"/>
              <a:t>Ermöglicht rendern im </a:t>
            </a:r>
            <a:r>
              <a:rPr lang="de-DE" dirty="0" err="1" smtClean="0"/>
              <a:t>server</a:t>
            </a:r>
            <a:r>
              <a:rPr lang="de-DE" dirty="0" smtClean="0"/>
              <a:t> (ohne </a:t>
            </a:r>
            <a:r>
              <a:rPr lang="de-DE" dirty="0" err="1" smtClean="0"/>
              <a:t>dom</a:t>
            </a:r>
            <a:r>
              <a:rPr lang="de-DE" dirty="0" smtClean="0"/>
              <a:t>)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654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420368" y="1369568"/>
            <a:ext cx="935126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 JAVASCRIPT LIBRARY FOR BUILDING</a:t>
            </a:r>
          </a:p>
          <a:p>
            <a:pPr algn="ctr"/>
            <a:r>
              <a:rPr lang="de-DE" sz="4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 INTERFACES</a:t>
            </a:r>
          </a:p>
        </p:txBody>
      </p:sp>
      <p:sp>
        <p:nvSpPr>
          <p:cNvPr id="4" name="Rechteck 3"/>
          <p:cNvSpPr/>
          <p:nvPr/>
        </p:nvSpPr>
        <p:spPr>
          <a:xfrm>
            <a:off x="2146842" y="2831705"/>
            <a:ext cx="7898316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39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3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183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und Rendern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170350" y="3636804"/>
            <a:ext cx="1345623" cy="423776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600" b="1" spc="50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PasswordForm</a:t>
            </a:r>
            <a:endParaRPr lang="de-DE" sz="1400" b="1" spc="50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564343" y="3791066"/>
            <a:ext cx="44620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010551" y="2088491"/>
            <a:ext cx="0" cy="3722142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6"/>
          <p:cNvSpPr txBox="1">
            <a:spLocks/>
          </p:cNvSpPr>
          <p:nvPr/>
        </p:nvSpPr>
        <p:spPr>
          <a:xfrm>
            <a:off x="2132470" y="3522053"/>
            <a:ext cx="1276159" cy="52742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V="1">
            <a:off x="3618846" y="2886490"/>
            <a:ext cx="0" cy="1478431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10"/>
          <p:cNvCxnSpPr/>
          <p:nvPr/>
        </p:nvCxnSpPr>
        <p:spPr>
          <a:xfrm>
            <a:off x="3408629" y="3635067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555004" y="4192860"/>
            <a:ext cx="576314" cy="333660"/>
          </a:xfrm>
          <a:prstGeom prst="rect">
            <a:avLst/>
          </a:prstGeom>
          <a:noFill/>
          <a:ln>
            <a:solidFill>
              <a:srgbClr val="EF7D1D"/>
            </a:solidFill>
          </a:ln>
        </p:spPr>
        <p:txBody>
          <a:bodyPr vert="horz" lIns="0" tIns="0" rIns="0" bIns="0" rtlCol="0" anchor="ctr" anchorCtr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de-DE" sz="1400" b="1" spc="50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endParaRPr lang="de-DE" sz="1400" b="1" spc="50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Inhaltsplatzhalter 6"/>
          <p:cNvSpPr txBox="1">
            <a:spLocks/>
          </p:cNvSpPr>
          <p:nvPr/>
        </p:nvSpPr>
        <p:spPr>
          <a:xfrm>
            <a:off x="3751165" y="3204742"/>
            <a:ext cx="998256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2"/>
          <p:cNvCxnSpPr/>
          <p:nvPr/>
        </p:nvCxnSpPr>
        <p:spPr>
          <a:xfrm flipV="1">
            <a:off x="4951622" y="3199405"/>
            <a:ext cx="0" cy="24798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>
            <a:off x="4741405" y="3323395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6"/>
          <p:cNvSpPr txBox="1">
            <a:spLocks/>
          </p:cNvSpPr>
          <p:nvPr/>
        </p:nvSpPr>
        <p:spPr>
          <a:xfrm>
            <a:off x="4023857" y="2343788"/>
            <a:ext cx="657170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400" spc="5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400" spc="5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4951622" y="2187778"/>
            <a:ext cx="0" cy="493486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4741405" y="2434521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2010551" y="2071191"/>
            <a:ext cx="3151290" cy="15362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010551" y="5808696"/>
            <a:ext cx="3151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0"/>
          <p:cNvCxnSpPr/>
          <p:nvPr/>
        </p:nvCxnSpPr>
        <p:spPr>
          <a:xfrm>
            <a:off x="3618846" y="2886490"/>
            <a:ext cx="1514684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/>
          <p:cNvCxnSpPr/>
          <p:nvPr/>
        </p:nvCxnSpPr>
        <p:spPr>
          <a:xfrm flipV="1">
            <a:off x="3618846" y="4359690"/>
            <a:ext cx="1514684" cy="5231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10"/>
          <p:cNvCxnSpPr/>
          <p:nvPr/>
        </p:nvCxnSpPr>
        <p:spPr>
          <a:xfrm>
            <a:off x="4951622" y="3439983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>
            <a:off x="4951622" y="3199260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4951622" y="2187778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4951622" y="2681264"/>
            <a:ext cx="210217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70" y="2090428"/>
            <a:ext cx="3969319" cy="3718268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5421256" y="2242867"/>
            <a:ext cx="856343" cy="333660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8" name="Gerader Verbinder 21"/>
          <p:cNvCxnSpPr/>
          <p:nvPr/>
        </p:nvCxnSpPr>
        <p:spPr>
          <a:xfrm flipV="1">
            <a:off x="843161" y="3926467"/>
            <a:ext cx="12192" cy="268225"/>
          </a:xfrm>
          <a:prstGeom prst="line">
            <a:avLst/>
          </a:prstGeom>
          <a:ln w="1524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feld 2"/>
          <p:cNvSpPr txBox="1"/>
          <p:nvPr/>
        </p:nvSpPr>
        <p:spPr>
          <a:xfrm>
            <a:off x="555004" y="5961888"/>
            <a:ext cx="111070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TODO: Mögliche Lösung mit einzelnen </a:t>
            </a:r>
            <a:r>
              <a:rPr lang="de-DE" dirty="0" err="1" smtClean="0"/>
              <a:t>Listenern</a:t>
            </a:r>
            <a:r>
              <a:rPr lang="de-DE" dirty="0" smtClean="0"/>
              <a:t> zeigen (</a:t>
            </a:r>
            <a:r>
              <a:rPr lang="de-DE" dirty="0" err="1" smtClean="0"/>
              <a:t>CheckLabel</a:t>
            </a:r>
            <a:r>
              <a:rPr lang="de-DE" dirty="0" smtClean="0"/>
              <a:t> lauscht auf State oder </a:t>
            </a:r>
            <a:r>
              <a:rPr lang="de-DE" dirty="0" err="1" smtClean="0"/>
              <a:t>input</a:t>
            </a:r>
            <a:r>
              <a:rPr lang="de-DE" dirty="0" smtClean="0"/>
              <a:t>, Button lauscht etc.)</a:t>
            </a:r>
          </a:p>
          <a:p>
            <a:endParaRPr lang="de-DE" dirty="0"/>
          </a:p>
          <a:p>
            <a:r>
              <a:rPr lang="de-DE" dirty="0" err="1" smtClean="0"/>
              <a:t>Listener</a:t>
            </a:r>
            <a:r>
              <a:rPr lang="de-DE" dirty="0" smtClean="0"/>
              <a:t> machen </a:t>
            </a:r>
            <a:r>
              <a:rPr lang="de-DE" dirty="0" err="1" smtClean="0"/>
              <a:t>addRemove</a:t>
            </a:r>
            <a:r>
              <a:rPr lang="de-DE" dirty="0" smtClean="0"/>
              <a:t>-Class, vielleicht sogar fiktives </a:t>
            </a:r>
            <a:r>
              <a:rPr lang="de-DE" dirty="0" err="1" smtClean="0"/>
              <a:t>jquery</a:t>
            </a:r>
            <a:r>
              <a:rPr lang="de-DE" dirty="0" smtClean="0"/>
              <a:t> </a:t>
            </a:r>
            <a:r>
              <a:rPr lang="de-DE" dirty="0" err="1" smtClean="0"/>
              <a:t>beispiel</a:t>
            </a:r>
            <a:r>
              <a:rPr lang="de-DE" smtClean="0"/>
              <a:t> zeigen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504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und Rendern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1621198" y="2502948"/>
            <a:ext cx="6547442" cy="20690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600" b="1" spc="50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Hier Passwort-Feld als Komponenten-</a:t>
            </a:r>
            <a:r>
              <a:rPr lang="de-DE" sz="1600" b="1" spc="50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Tree</a:t>
            </a:r>
            <a:r>
              <a:rPr lang="de-DE" sz="1600" b="1" spc="50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darstellen mit </a:t>
            </a:r>
            <a:r>
              <a:rPr lang="de-DE" sz="1600" b="1" spc="50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Listener</a:t>
            </a:r>
            <a:r>
              <a:rPr lang="de-DE" sz="1600" b="1" spc="50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spc="50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nnach</a:t>
            </a:r>
            <a:r>
              <a:rPr lang="de-DE" sz="1600" b="1" spc="50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oben Input =&gt; Password form</a:t>
            </a:r>
            <a:endParaRPr lang="de-DE" sz="1400" b="1" spc="50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96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Kommunikation/Datenfluss in </a:t>
            </a:r>
            <a:r>
              <a:rPr lang="de-DE" dirty="0" err="1" smtClean="0"/>
              <a:t>React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5303520" y="2023872"/>
            <a:ext cx="3681984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Modell (Zustand)</a:t>
            </a:r>
            <a:endParaRPr lang="de-DE"/>
          </a:p>
        </p:txBody>
      </p:sp>
      <p:sp>
        <p:nvSpPr>
          <p:cNvPr id="4" name="Rechteck 3"/>
          <p:cNvSpPr/>
          <p:nvPr/>
        </p:nvSpPr>
        <p:spPr>
          <a:xfrm>
            <a:off x="1115568" y="2023872"/>
            <a:ext cx="3681984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Komponente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3267456" y="3785616"/>
            <a:ext cx="3681984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mtClean="0"/>
              <a:t>Komponente</a:t>
            </a:r>
            <a:endParaRPr lang="de-DE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015" y="2567556"/>
            <a:ext cx="5470914" cy="389916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09600" y="4998720"/>
            <a:ext cx="6667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Modell anzeigen: „ganzes Modell“ wird gerendert</a:t>
            </a:r>
          </a:p>
          <a:p>
            <a:r>
              <a:rPr lang="de-DE" dirty="0" smtClean="0"/>
              <a:t>Vergleich mit “klassischem“ MVC, wo nur teile neu gerendert werden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538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Event System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390144" y="1280160"/>
            <a:ext cx="9650399" cy="16435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Auch Events sind abstrahiert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Verhalten sich Browser-übergreifend identisch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Gemeinsames </a:t>
            </a:r>
            <a:r>
              <a:rPr lang="de-DE" sz="28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onChange</a:t>
            </a: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-Event für </a:t>
            </a:r>
            <a:r>
              <a:rPr lang="de-DE" sz="2800" b="1" i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value</a:t>
            </a: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2800" b="1" i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checked</a:t>
            </a:r>
            <a:r>
              <a:rPr lang="de-DE" sz="28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2800" b="1" i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selected</a:t>
            </a:r>
            <a:endParaRPr lang="de-DE" sz="2800" b="1" i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60241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Kommunikation zwischen Komponenten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3584674" y="3655311"/>
            <a:ext cx="925735" cy="232739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000" spc="50" dirty="0" err="1" smtClean="0"/>
              <a:t>PasswordForm</a:t>
            </a:r>
            <a:endParaRPr lang="de-DE" sz="1000" spc="50" dirty="0"/>
          </a:p>
        </p:txBody>
      </p:sp>
      <p:cxnSp>
        <p:nvCxnSpPr>
          <p:cNvPr id="5" name="Gerade Verbindung 10"/>
          <p:cNvCxnSpPr/>
          <p:nvPr/>
        </p:nvCxnSpPr>
        <p:spPr>
          <a:xfrm flipV="1">
            <a:off x="4686627" y="1953419"/>
            <a:ext cx="0" cy="366291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Inhaltsplatzhalter 6"/>
          <p:cNvSpPr txBox="1">
            <a:spLocks/>
          </p:cNvSpPr>
          <p:nvPr/>
        </p:nvSpPr>
        <p:spPr>
          <a:xfrm>
            <a:off x="4632292" y="3390713"/>
            <a:ext cx="998256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000" spc="50" dirty="0" err="1" smtClean="0"/>
              <a:t>CheckLabelList</a:t>
            </a:r>
            <a:endParaRPr lang="de-DE" sz="1000" spc="50" dirty="0"/>
          </a:p>
        </p:txBody>
      </p:sp>
      <p:cxnSp>
        <p:nvCxnSpPr>
          <p:cNvPr id="7" name="Gerade Verbindung 10"/>
          <p:cNvCxnSpPr/>
          <p:nvPr/>
        </p:nvCxnSpPr>
        <p:spPr>
          <a:xfrm flipV="1">
            <a:off x="5789504" y="2753354"/>
            <a:ext cx="0" cy="1478431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Inhaltsplatzhalter 6"/>
          <p:cNvSpPr txBox="1">
            <a:spLocks/>
          </p:cNvSpPr>
          <p:nvPr/>
        </p:nvSpPr>
        <p:spPr>
          <a:xfrm>
            <a:off x="5523523" y="3081510"/>
            <a:ext cx="998256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000" spc="50" dirty="0" err="1" smtClean="0"/>
              <a:t>CheckLabel</a:t>
            </a:r>
            <a:endParaRPr lang="de-DE" sz="1000" spc="50" dirty="0"/>
          </a:p>
        </p:txBody>
      </p:sp>
      <p:cxnSp>
        <p:nvCxnSpPr>
          <p:cNvPr id="9" name="Gerade Verbindung 10"/>
          <p:cNvCxnSpPr/>
          <p:nvPr/>
        </p:nvCxnSpPr>
        <p:spPr>
          <a:xfrm flipV="1">
            <a:off x="6690040" y="3066269"/>
            <a:ext cx="0" cy="24798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10"/>
          <p:cNvCxnSpPr/>
          <p:nvPr/>
        </p:nvCxnSpPr>
        <p:spPr>
          <a:xfrm>
            <a:off x="6564615" y="3190259"/>
            <a:ext cx="12542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Inhaltsplatzhalter 6"/>
          <p:cNvSpPr txBox="1">
            <a:spLocks/>
          </p:cNvSpPr>
          <p:nvPr/>
        </p:nvSpPr>
        <p:spPr>
          <a:xfrm>
            <a:off x="5855030" y="2222768"/>
            <a:ext cx="657170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000" spc="50" dirty="0" err="1" smtClean="0"/>
              <a:t>input</a:t>
            </a:r>
            <a:endParaRPr lang="de-DE" sz="1000" spc="50" dirty="0"/>
          </a:p>
        </p:txBody>
      </p:sp>
      <p:cxnSp>
        <p:nvCxnSpPr>
          <p:cNvPr id="12" name="Gerade Verbindung 10"/>
          <p:cNvCxnSpPr/>
          <p:nvPr/>
        </p:nvCxnSpPr>
        <p:spPr>
          <a:xfrm flipV="1">
            <a:off x="6690040" y="2088967"/>
            <a:ext cx="0" cy="457937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/>
        </p:nvCxnSpPr>
        <p:spPr>
          <a:xfrm>
            <a:off x="6564615" y="2317935"/>
            <a:ext cx="12542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4686627" y="1953417"/>
            <a:ext cx="207390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4686627" y="5616329"/>
            <a:ext cx="207390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0"/>
          <p:cNvCxnSpPr/>
          <p:nvPr/>
        </p:nvCxnSpPr>
        <p:spPr>
          <a:xfrm>
            <a:off x="5794068" y="2753354"/>
            <a:ext cx="966463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5794068" y="4224815"/>
            <a:ext cx="966463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>
            <a:off x="6690040" y="3306847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>
            <a:off x="6690040" y="3066124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0"/>
          <p:cNvCxnSpPr/>
          <p:nvPr/>
        </p:nvCxnSpPr>
        <p:spPr>
          <a:xfrm>
            <a:off x="6690040" y="2088967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/>
          <p:cNvCxnSpPr/>
          <p:nvPr/>
        </p:nvCxnSpPr>
        <p:spPr>
          <a:xfrm>
            <a:off x="6690040" y="2546904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Inhaltsplatzhalter 6"/>
          <p:cNvSpPr txBox="1">
            <a:spLocks/>
          </p:cNvSpPr>
          <p:nvPr/>
        </p:nvSpPr>
        <p:spPr>
          <a:xfrm>
            <a:off x="5869300" y="4473780"/>
            <a:ext cx="657170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000" spc="50" dirty="0" smtClean="0"/>
              <a:t>div</a:t>
            </a:r>
            <a:endParaRPr lang="de-DE" sz="1000" spc="50" dirty="0"/>
          </a:p>
        </p:txBody>
      </p:sp>
      <p:cxnSp>
        <p:nvCxnSpPr>
          <p:cNvPr id="23" name="Gerade Verbindung 10"/>
          <p:cNvCxnSpPr/>
          <p:nvPr/>
        </p:nvCxnSpPr>
        <p:spPr>
          <a:xfrm>
            <a:off x="6564615" y="4558515"/>
            <a:ext cx="12542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 flipV="1">
            <a:off x="6690040" y="4439047"/>
            <a:ext cx="0" cy="238936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6690040" y="4439047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10"/>
          <p:cNvCxnSpPr/>
          <p:nvPr/>
        </p:nvCxnSpPr>
        <p:spPr>
          <a:xfrm>
            <a:off x="6690040" y="4677983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10"/>
          <p:cNvCxnSpPr/>
          <p:nvPr/>
        </p:nvCxnSpPr>
        <p:spPr>
          <a:xfrm flipH="1">
            <a:off x="3584674" y="1267521"/>
            <a:ext cx="3175859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10"/>
          <p:cNvCxnSpPr/>
          <p:nvPr/>
        </p:nvCxnSpPr>
        <p:spPr>
          <a:xfrm flipV="1">
            <a:off x="3584674" y="1256794"/>
            <a:ext cx="0" cy="4457015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10"/>
          <p:cNvCxnSpPr/>
          <p:nvPr/>
        </p:nvCxnSpPr>
        <p:spPr>
          <a:xfrm flipH="1">
            <a:off x="3584674" y="5713809"/>
            <a:ext cx="3175859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Inhaltsplatzhalter 6"/>
          <p:cNvSpPr txBox="1">
            <a:spLocks/>
          </p:cNvSpPr>
          <p:nvPr/>
        </p:nvSpPr>
        <p:spPr>
          <a:xfrm>
            <a:off x="2582886" y="3380771"/>
            <a:ext cx="824655" cy="232739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000" spc="50" dirty="0" err="1" smtClean="0"/>
              <a:t>PasswordApp</a:t>
            </a:r>
            <a:endParaRPr lang="de-DE" sz="1000" spc="50" dirty="0"/>
          </a:p>
        </p:txBody>
      </p:sp>
      <p:cxnSp>
        <p:nvCxnSpPr>
          <p:cNvPr id="31" name="Gerade Verbindung 10"/>
          <p:cNvCxnSpPr/>
          <p:nvPr/>
        </p:nvCxnSpPr>
        <p:spPr>
          <a:xfrm>
            <a:off x="6564615" y="5272046"/>
            <a:ext cx="12542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10"/>
          <p:cNvCxnSpPr/>
          <p:nvPr/>
        </p:nvCxnSpPr>
        <p:spPr>
          <a:xfrm flipV="1">
            <a:off x="6690040" y="5056269"/>
            <a:ext cx="0" cy="431554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10"/>
          <p:cNvCxnSpPr/>
          <p:nvPr/>
        </p:nvCxnSpPr>
        <p:spPr>
          <a:xfrm>
            <a:off x="6690040" y="5056269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10"/>
          <p:cNvCxnSpPr/>
          <p:nvPr/>
        </p:nvCxnSpPr>
        <p:spPr>
          <a:xfrm>
            <a:off x="6690040" y="5487823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Inhaltsplatzhalter 6"/>
          <p:cNvSpPr txBox="1">
            <a:spLocks/>
          </p:cNvSpPr>
          <p:nvPr/>
        </p:nvSpPr>
        <p:spPr>
          <a:xfrm>
            <a:off x="5869300" y="5177078"/>
            <a:ext cx="657170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000" spc="50" dirty="0" smtClean="0"/>
              <a:t>Button</a:t>
            </a:r>
            <a:endParaRPr lang="de-DE" sz="1000" spc="50" dirty="0"/>
          </a:p>
        </p:txBody>
      </p:sp>
      <p:cxnSp>
        <p:nvCxnSpPr>
          <p:cNvPr id="36" name="Gerade Verbindung 10"/>
          <p:cNvCxnSpPr/>
          <p:nvPr/>
        </p:nvCxnSpPr>
        <p:spPr>
          <a:xfrm>
            <a:off x="5668643" y="3485301"/>
            <a:ext cx="12542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10"/>
          <p:cNvCxnSpPr/>
          <p:nvPr/>
        </p:nvCxnSpPr>
        <p:spPr>
          <a:xfrm>
            <a:off x="4561202" y="3757413"/>
            <a:ext cx="12542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10"/>
          <p:cNvCxnSpPr/>
          <p:nvPr/>
        </p:nvCxnSpPr>
        <p:spPr>
          <a:xfrm>
            <a:off x="3459249" y="3479728"/>
            <a:ext cx="12542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Inhaltsplatzhalter 6"/>
          <p:cNvSpPr txBox="1">
            <a:spLocks/>
          </p:cNvSpPr>
          <p:nvPr/>
        </p:nvSpPr>
        <p:spPr>
          <a:xfrm>
            <a:off x="5855030" y="1525162"/>
            <a:ext cx="657170" cy="2327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/>
              <a:buNone/>
            </a:pPr>
            <a:r>
              <a:rPr lang="de-DE" sz="1000" spc="50" dirty="0" smtClean="0"/>
              <a:t>h1</a:t>
            </a:r>
            <a:endParaRPr lang="de-DE" sz="1000" spc="50" dirty="0"/>
          </a:p>
        </p:txBody>
      </p:sp>
      <p:cxnSp>
        <p:nvCxnSpPr>
          <p:cNvPr id="40" name="Gerade Verbindung 10"/>
          <p:cNvCxnSpPr/>
          <p:nvPr/>
        </p:nvCxnSpPr>
        <p:spPr>
          <a:xfrm flipV="1">
            <a:off x="6690040" y="1476414"/>
            <a:ext cx="0" cy="260892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10"/>
          <p:cNvCxnSpPr/>
          <p:nvPr/>
        </p:nvCxnSpPr>
        <p:spPr>
          <a:xfrm>
            <a:off x="6564615" y="1606860"/>
            <a:ext cx="125425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10"/>
          <p:cNvCxnSpPr/>
          <p:nvPr/>
        </p:nvCxnSpPr>
        <p:spPr>
          <a:xfrm>
            <a:off x="6690040" y="1476414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10"/>
          <p:cNvCxnSpPr/>
          <p:nvPr/>
        </p:nvCxnSpPr>
        <p:spPr>
          <a:xfrm>
            <a:off x="6690040" y="1737305"/>
            <a:ext cx="70491" cy="0"/>
          </a:xfrm>
          <a:prstGeom prst="line">
            <a:avLst/>
          </a:prstGeom>
          <a:ln w="6350">
            <a:solidFill>
              <a:srgbClr val="6B8CAB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Freihandform 43"/>
          <p:cNvSpPr/>
          <p:nvPr/>
        </p:nvSpPr>
        <p:spPr>
          <a:xfrm>
            <a:off x="3830446" y="2317935"/>
            <a:ext cx="2312125" cy="1279113"/>
          </a:xfrm>
          <a:custGeom>
            <a:avLst/>
            <a:gdLst>
              <a:gd name="connsiteX0" fmla="*/ 0 w 1208216"/>
              <a:gd name="connsiteY0" fmla="*/ 1057189 h 1057189"/>
              <a:gd name="connsiteX1" fmla="*/ 583514 w 1208216"/>
              <a:gd name="connsiteY1" fmla="*/ 171621 h 1057189"/>
              <a:gd name="connsiteX2" fmla="*/ 1208216 w 1208216"/>
              <a:gd name="connsiteY2" fmla="*/ 0 h 1057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8216" h="1057189">
                <a:moveTo>
                  <a:pt x="0" y="1057189"/>
                </a:moveTo>
                <a:cubicBezTo>
                  <a:pt x="191072" y="702504"/>
                  <a:pt x="382145" y="347819"/>
                  <a:pt x="583514" y="171621"/>
                </a:cubicBezTo>
                <a:cubicBezTo>
                  <a:pt x="784883" y="-4577"/>
                  <a:pt x="1110964" y="12585"/>
                  <a:pt x="1208216" y="0"/>
                </a:cubicBezTo>
              </a:path>
            </a:pathLst>
          </a:custGeom>
          <a:ln w="12700">
            <a:solidFill>
              <a:srgbClr val="DC6B5F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Freihandform 44"/>
          <p:cNvSpPr/>
          <p:nvPr/>
        </p:nvSpPr>
        <p:spPr>
          <a:xfrm rot="438985">
            <a:off x="5097956" y="3130009"/>
            <a:ext cx="720811" cy="305064"/>
          </a:xfrm>
          <a:custGeom>
            <a:avLst/>
            <a:gdLst>
              <a:gd name="connsiteX0" fmla="*/ 0 w 720811"/>
              <a:gd name="connsiteY0" fmla="*/ 151027 h 151027"/>
              <a:gd name="connsiteX1" fmla="*/ 123568 w 720811"/>
              <a:gd name="connsiteY1" fmla="*/ 61784 h 151027"/>
              <a:gd name="connsiteX2" fmla="*/ 720811 w 720811"/>
              <a:gd name="connsiteY2" fmla="*/ 0 h 151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0811" h="151027">
                <a:moveTo>
                  <a:pt x="0" y="151027"/>
                </a:moveTo>
                <a:cubicBezTo>
                  <a:pt x="1716" y="118991"/>
                  <a:pt x="3433" y="86955"/>
                  <a:pt x="123568" y="61784"/>
                </a:cubicBezTo>
                <a:cubicBezTo>
                  <a:pt x="243703" y="36613"/>
                  <a:pt x="615550" y="11441"/>
                  <a:pt x="720811" y="0"/>
                </a:cubicBezTo>
              </a:path>
            </a:pathLst>
          </a:custGeom>
          <a:ln w="12700">
            <a:solidFill>
              <a:srgbClr val="DC6B5F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DC6B5F"/>
              </a:solidFill>
            </a:endParaRPr>
          </a:p>
        </p:txBody>
      </p:sp>
      <p:sp>
        <p:nvSpPr>
          <p:cNvPr id="46" name="Freihandform 45"/>
          <p:cNvSpPr/>
          <p:nvPr/>
        </p:nvSpPr>
        <p:spPr>
          <a:xfrm flipV="1">
            <a:off x="3830446" y="3937577"/>
            <a:ext cx="2264070" cy="1334469"/>
          </a:xfrm>
          <a:custGeom>
            <a:avLst/>
            <a:gdLst>
              <a:gd name="connsiteX0" fmla="*/ 0 w 1208216"/>
              <a:gd name="connsiteY0" fmla="*/ 1057189 h 1057189"/>
              <a:gd name="connsiteX1" fmla="*/ 583514 w 1208216"/>
              <a:gd name="connsiteY1" fmla="*/ 171621 h 1057189"/>
              <a:gd name="connsiteX2" fmla="*/ 1208216 w 1208216"/>
              <a:gd name="connsiteY2" fmla="*/ 0 h 1057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8216" h="1057189">
                <a:moveTo>
                  <a:pt x="0" y="1057189"/>
                </a:moveTo>
                <a:cubicBezTo>
                  <a:pt x="191072" y="702504"/>
                  <a:pt x="382145" y="347819"/>
                  <a:pt x="583514" y="171621"/>
                </a:cubicBezTo>
                <a:cubicBezTo>
                  <a:pt x="784883" y="-4577"/>
                  <a:pt x="1110964" y="12585"/>
                  <a:pt x="1208216" y="0"/>
                </a:cubicBezTo>
              </a:path>
            </a:pathLst>
          </a:custGeom>
          <a:ln w="12700">
            <a:solidFill>
              <a:srgbClr val="DC6B5F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Abgerundetes Rechteck 46"/>
          <p:cNvSpPr/>
          <p:nvPr/>
        </p:nvSpPr>
        <p:spPr>
          <a:xfrm>
            <a:off x="5208480" y="3100202"/>
            <a:ext cx="435217" cy="193452"/>
          </a:xfrm>
          <a:prstGeom prst="roundRect">
            <a:avLst/>
          </a:prstGeom>
          <a:solidFill>
            <a:srgbClr val="DC6B5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ctr">
            <a:spAutoFit/>
          </a:bodyPr>
          <a:lstStyle/>
          <a:p>
            <a:pPr algn="ctr"/>
            <a:r>
              <a:rPr lang="de-DE" sz="900" dirty="0" smtClean="0">
                <a:solidFill>
                  <a:schemeClr val="bg1">
                    <a:lumMod val="95000"/>
                  </a:schemeClr>
                </a:solidFill>
                <a:latin typeface="Courier"/>
                <a:cs typeface="Courier"/>
              </a:rPr>
              <a:t>check</a:t>
            </a:r>
            <a:endParaRPr lang="de-DE" sz="1100" dirty="0">
              <a:solidFill>
                <a:schemeClr val="bg1">
                  <a:lumMod val="9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48" name="Abgerundetes Rechteck 47"/>
          <p:cNvSpPr/>
          <p:nvPr/>
        </p:nvSpPr>
        <p:spPr>
          <a:xfrm>
            <a:off x="4004739" y="4434329"/>
            <a:ext cx="573706" cy="193452"/>
          </a:xfrm>
          <a:prstGeom prst="roundRect">
            <a:avLst/>
          </a:prstGeom>
          <a:solidFill>
            <a:srgbClr val="DC6B5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ctr">
            <a:spAutoFit/>
          </a:bodyPr>
          <a:lstStyle/>
          <a:p>
            <a:pPr algn="ctr"/>
            <a:r>
              <a:rPr lang="de-DE" sz="900" dirty="0" err="1" smtClean="0">
                <a:solidFill>
                  <a:schemeClr val="bg1">
                    <a:lumMod val="95000"/>
                  </a:schemeClr>
                </a:solidFill>
                <a:latin typeface="Courier"/>
                <a:cs typeface="Courier"/>
              </a:rPr>
              <a:t>enabled</a:t>
            </a:r>
            <a:endParaRPr lang="de-DE" sz="1100" dirty="0">
              <a:solidFill>
                <a:schemeClr val="bg1">
                  <a:lumMod val="9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49" name="Abgerundetes Rechteck 48"/>
          <p:cNvSpPr/>
          <p:nvPr/>
        </p:nvSpPr>
        <p:spPr>
          <a:xfrm>
            <a:off x="4056741" y="2927345"/>
            <a:ext cx="435217" cy="193452"/>
          </a:xfrm>
          <a:prstGeom prst="roundRect">
            <a:avLst/>
          </a:prstGeom>
          <a:solidFill>
            <a:srgbClr val="DC6B5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ctr">
            <a:spAutoFit/>
          </a:bodyPr>
          <a:lstStyle/>
          <a:p>
            <a:pPr algn="ctr"/>
            <a:r>
              <a:rPr lang="de-DE" sz="900" dirty="0" err="1" smtClean="0">
                <a:solidFill>
                  <a:schemeClr val="bg1">
                    <a:lumMod val="95000"/>
                  </a:schemeClr>
                </a:solidFill>
                <a:latin typeface="Courier"/>
                <a:cs typeface="Courier"/>
              </a:rPr>
              <a:t>value</a:t>
            </a:r>
            <a:endParaRPr lang="de-DE" sz="1100" dirty="0">
              <a:solidFill>
                <a:schemeClr val="bg1">
                  <a:lumMod val="9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50" name="Freihandform 49"/>
          <p:cNvSpPr/>
          <p:nvPr/>
        </p:nvSpPr>
        <p:spPr>
          <a:xfrm flipV="1">
            <a:off x="3830446" y="3888049"/>
            <a:ext cx="2416470" cy="670465"/>
          </a:xfrm>
          <a:custGeom>
            <a:avLst/>
            <a:gdLst>
              <a:gd name="connsiteX0" fmla="*/ 0 w 1208216"/>
              <a:gd name="connsiteY0" fmla="*/ 1057189 h 1057189"/>
              <a:gd name="connsiteX1" fmla="*/ 583514 w 1208216"/>
              <a:gd name="connsiteY1" fmla="*/ 171621 h 1057189"/>
              <a:gd name="connsiteX2" fmla="*/ 1208216 w 1208216"/>
              <a:gd name="connsiteY2" fmla="*/ 0 h 1057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8216" h="1057189">
                <a:moveTo>
                  <a:pt x="0" y="1057189"/>
                </a:moveTo>
                <a:cubicBezTo>
                  <a:pt x="191072" y="702504"/>
                  <a:pt x="382145" y="347819"/>
                  <a:pt x="583514" y="171621"/>
                </a:cubicBezTo>
                <a:cubicBezTo>
                  <a:pt x="784883" y="-4577"/>
                  <a:pt x="1110964" y="12585"/>
                  <a:pt x="1208216" y="0"/>
                </a:cubicBezTo>
              </a:path>
            </a:pathLst>
          </a:custGeom>
          <a:ln w="12700">
            <a:solidFill>
              <a:srgbClr val="DC6B5F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Abgerundetes Rechteck 50"/>
          <p:cNvSpPr/>
          <p:nvPr/>
        </p:nvSpPr>
        <p:spPr>
          <a:xfrm>
            <a:off x="4162911" y="4038333"/>
            <a:ext cx="366659" cy="193452"/>
          </a:xfrm>
          <a:prstGeom prst="roundRect">
            <a:avLst/>
          </a:prstGeom>
          <a:solidFill>
            <a:srgbClr val="DC6B5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ctr">
            <a:spAutoFit/>
          </a:bodyPr>
          <a:lstStyle/>
          <a:p>
            <a:pPr algn="ctr"/>
            <a:r>
              <a:rPr lang="de-DE" sz="900" dirty="0" err="1" smtClean="0">
                <a:solidFill>
                  <a:schemeClr val="bg1">
                    <a:lumMod val="95000"/>
                  </a:schemeClr>
                </a:solidFill>
                <a:latin typeface="Courier"/>
                <a:cs typeface="Courier"/>
              </a:rPr>
              <a:t>text</a:t>
            </a:r>
            <a:endParaRPr lang="de-DE" sz="1100" dirty="0">
              <a:solidFill>
                <a:schemeClr val="bg1">
                  <a:lumMod val="9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52" name="Freihandform 51"/>
          <p:cNvSpPr/>
          <p:nvPr/>
        </p:nvSpPr>
        <p:spPr>
          <a:xfrm>
            <a:off x="3830446" y="3485300"/>
            <a:ext cx="856181" cy="170011"/>
          </a:xfrm>
          <a:custGeom>
            <a:avLst/>
            <a:gdLst>
              <a:gd name="connsiteX0" fmla="*/ 0 w 1208216"/>
              <a:gd name="connsiteY0" fmla="*/ 1057189 h 1057189"/>
              <a:gd name="connsiteX1" fmla="*/ 583514 w 1208216"/>
              <a:gd name="connsiteY1" fmla="*/ 171621 h 1057189"/>
              <a:gd name="connsiteX2" fmla="*/ 1208216 w 1208216"/>
              <a:gd name="connsiteY2" fmla="*/ 0 h 1057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08216" h="1057189">
                <a:moveTo>
                  <a:pt x="0" y="1057189"/>
                </a:moveTo>
                <a:cubicBezTo>
                  <a:pt x="191072" y="702504"/>
                  <a:pt x="382145" y="347819"/>
                  <a:pt x="583514" y="171621"/>
                </a:cubicBezTo>
                <a:cubicBezTo>
                  <a:pt x="784883" y="-4577"/>
                  <a:pt x="1110964" y="12585"/>
                  <a:pt x="1208216" y="0"/>
                </a:cubicBezTo>
              </a:path>
            </a:pathLst>
          </a:custGeom>
          <a:ln w="12700">
            <a:solidFill>
              <a:srgbClr val="DC6B5F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Abgerundetes Rechteck 52"/>
          <p:cNvSpPr/>
          <p:nvPr/>
        </p:nvSpPr>
        <p:spPr>
          <a:xfrm>
            <a:off x="4037975" y="3389868"/>
            <a:ext cx="502436" cy="193452"/>
          </a:xfrm>
          <a:prstGeom prst="roundRect">
            <a:avLst/>
          </a:prstGeom>
          <a:solidFill>
            <a:srgbClr val="DC6B5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ctr">
            <a:spAutoFit/>
          </a:bodyPr>
          <a:lstStyle/>
          <a:p>
            <a:pPr algn="ctr"/>
            <a:r>
              <a:rPr lang="de-DE" sz="900" dirty="0" err="1" smtClean="0">
                <a:solidFill>
                  <a:schemeClr val="bg1">
                    <a:lumMod val="95000"/>
                  </a:schemeClr>
                </a:solidFill>
                <a:latin typeface="Courier"/>
                <a:cs typeface="Courier"/>
              </a:rPr>
              <a:t>checks</a:t>
            </a:r>
            <a:endParaRPr lang="de-DE" sz="1100" dirty="0">
              <a:solidFill>
                <a:schemeClr val="bg1">
                  <a:lumMod val="95000"/>
                </a:schemeClr>
              </a:solidFill>
              <a:latin typeface="Courier"/>
              <a:cs typeface="Courier"/>
            </a:endParaRPr>
          </a:p>
        </p:txBody>
      </p:sp>
      <p:pic>
        <p:nvPicPr>
          <p:cNvPr id="54" name="Bild 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967" y="1256301"/>
            <a:ext cx="4265956" cy="4464373"/>
          </a:xfrm>
          <a:prstGeom prst="rect">
            <a:avLst/>
          </a:prstGeom>
        </p:spPr>
      </p:pic>
      <p:sp>
        <p:nvSpPr>
          <p:cNvPr id="55" name="Abgerundetes Rechteck 54"/>
          <p:cNvSpPr/>
          <p:nvPr/>
        </p:nvSpPr>
        <p:spPr>
          <a:xfrm>
            <a:off x="3353609" y="3844881"/>
            <a:ext cx="502436" cy="193452"/>
          </a:xfrm>
          <a:prstGeom prst="roundRect">
            <a:avLst/>
          </a:prstGeom>
          <a:solidFill>
            <a:srgbClr val="DCA95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ctr">
            <a:spAutoFit/>
          </a:bodyPr>
          <a:lstStyle/>
          <a:p>
            <a:pPr algn="ctr"/>
            <a:r>
              <a:rPr lang="de-DE" sz="900" dirty="0" err="1" smtClean="0">
                <a:solidFill>
                  <a:srgbClr val="99661A"/>
                </a:solidFill>
                <a:latin typeface="Courier"/>
                <a:cs typeface="Courier"/>
              </a:rPr>
              <a:t>render</a:t>
            </a:r>
            <a:endParaRPr lang="de-DE" sz="1100" dirty="0">
              <a:solidFill>
                <a:srgbClr val="99661A"/>
              </a:solidFill>
              <a:latin typeface="Courier"/>
              <a:cs typeface="Courier"/>
            </a:endParaRPr>
          </a:p>
        </p:txBody>
      </p:sp>
      <p:cxnSp>
        <p:nvCxnSpPr>
          <p:cNvPr id="56" name="Gerade Verbindung mit Pfeil 55"/>
          <p:cNvCxnSpPr/>
          <p:nvPr/>
        </p:nvCxnSpPr>
        <p:spPr>
          <a:xfrm flipV="1">
            <a:off x="2700528" y="6281922"/>
            <a:ext cx="8229600" cy="16934"/>
          </a:xfrm>
          <a:prstGeom prst="straightConnector1">
            <a:avLst/>
          </a:prstGeom>
          <a:ln w="101600">
            <a:solidFill>
              <a:srgbClr val="DC6B5F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Abgerundetes Rechteck 56"/>
          <p:cNvSpPr/>
          <p:nvPr/>
        </p:nvSpPr>
        <p:spPr>
          <a:xfrm>
            <a:off x="4413319" y="6078978"/>
            <a:ext cx="4074450" cy="380738"/>
          </a:xfrm>
          <a:prstGeom prst="roundRect">
            <a:avLst/>
          </a:prstGeom>
          <a:solidFill>
            <a:srgbClr val="DC6B5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36000" tIns="0" rIns="36000" bIns="36000" rtlCol="0" anchor="ctr">
            <a:spAutoFit/>
          </a:bodyPr>
          <a:lstStyle/>
          <a:p>
            <a:pPr algn="ctr"/>
            <a:r>
              <a:rPr lang="de-DE" sz="2000" dirty="0" smtClean="0">
                <a:solidFill>
                  <a:schemeClr val="bg1">
                    <a:lumMod val="95000"/>
                  </a:schemeClr>
                </a:solidFill>
                <a:latin typeface="Courier"/>
                <a:cs typeface="Courier"/>
              </a:rPr>
              <a:t>Von oben nach unten: </a:t>
            </a:r>
            <a:r>
              <a:rPr lang="de-DE" sz="2000" b="1" dirty="0" err="1" smtClean="0">
                <a:solidFill>
                  <a:schemeClr val="bg1">
                    <a:lumMod val="95000"/>
                  </a:schemeClr>
                </a:solidFill>
                <a:latin typeface="Courier"/>
                <a:cs typeface="Courier"/>
              </a:rPr>
              <a:t>props</a:t>
            </a:r>
            <a:endParaRPr lang="de-DE" sz="3200" b="1" dirty="0">
              <a:solidFill>
                <a:schemeClr val="bg1">
                  <a:lumMod val="95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7671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420368" y="1369568"/>
            <a:ext cx="93512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SINGLE PAGE APPLICATIONS</a:t>
            </a:r>
            <a:endParaRPr lang="de-DE" sz="48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146842" y="2831705"/>
            <a:ext cx="7898316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39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3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065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420368" y="1369568"/>
            <a:ext cx="935126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OPEN SOURCE VON FACEBOOK</a:t>
            </a:r>
          </a:p>
          <a:p>
            <a:pPr algn="ctr"/>
            <a:r>
              <a:rPr lang="de-DE" sz="32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https://</a:t>
            </a:r>
            <a:r>
              <a:rPr lang="de-DE" sz="32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facebook.github.io</a:t>
            </a:r>
            <a:r>
              <a:rPr lang="de-DE" sz="32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32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endParaRPr lang="de-DE" sz="28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146842" y="2831705"/>
            <a:ext cx="7898316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39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3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749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146842" y="2514713"/>
            <a:ext cx="8634095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3900" b="1" dirty="0" smtClean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 15.0</a:t>
            </a:r>
            <a:endParaRPr lang="de-DE" sz="3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Aktuelle Version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7350190" y="1596366"/>
            <a:ext cx="343074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8800" b="1" dirty="0" smtClean="0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0.14.8</a:t>
            </a:r>
            <a:endParaRPr lang="de-DE" sz="16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3487" y="248528"/>
            <a:ext cx="145745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6600" b="1" dirty="0" smtClean="0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0.3</a:t>
            </a:r>
            <a:endParaRPr lang="de-DE" sz="11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8371303" y="1170308"/>
            <a:ext cx="24096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05 | 2013 – OPEN SOURCE</a:t>
            </a:r>
            <a:endParaRPr lang="de-DE" sz="1600" dirty="0"/>
          </a:p>
        </p:txBody>
      </p:sp>
      <p:sp>
        <p:nvSpPr>
          <p:cNvPr id="9" name="Rechteck 8"/>
          <p:cNvSpPr/>
          <p:nvPr/>
        </p:nvSpPr>
        <p:spPr>
          <a:xfrm>
            <a:off x="7651554" y="5729223"/>
            <a:ext cx="31293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05 </a:t>
            </a:r>
            <a:r>
              <a:rPr lang="de-DE" sz="16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| </a:t>
            </a:r>
            <a:r>
              <a:rPr lang="de-DE" sz="16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2016 – NEUE VERSIONIERUNG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81951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 im Einsatz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489377"/>
            <a:ext cx="2383437" cy="2190717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282" y="489377"/>
            <a:ext cx="2383437" cy="2190717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0" y="3254646"/>
            <a:ext cx="2383437" cy="2190716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4282" y="3254646"/>
            <a:ext cx="2383437" cy="2190717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7363" y="489377"/>
            <a:ext cx="2383437" cy="2190717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7363" y="3254645"/>
            <a:ext cx="2383437" cy="2190717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520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262785" y="2803037"/>
            <a:ext cx="9666429" cy="31547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900" b="1" dirty="0" smtClean="0">
                <a:solidFill>
                  <a:srgbClr val="5AB88F"/>
                </a:solidFill>
                <a:latin typeface="Source Sans Pro" charset="0"/>
                <a:ea typeface="Source Sans Pro" charset="0"/>
                <a:cs typeface="Source Sans Pro" charset="0"/>
              </a:rPr>
              <a:t>V</a:t>
            </a:r>
            <a:r>
              <a:rPr lang="de-DE" sz="199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M</a:t>
            </a:r>
            <a:r>
              <a:rPr lang="de-DE" sz="19900" b="1" dirty="0" smtClean="0">
                <a:solidFill>
                  <a:srgbClr val="5AB88F"/>
                </a:solidFill>
                <a:latin typeface="Source Sans Pro" charset="0"/>
                <a:ea typeface="Source Sans Pro" charset="0"/>
                <a:cs typeface="Source Sans Pro" charset="0"/>
              </a:rPr>
              <a:t>V</a:t>
            </a:r>
            <a:r>
              <a:rPr lang="de-DE" sz="199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</a:t>
            </a:r>
            <a:endParaRPr lang="de-DE" sz="32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12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2463</Words>
  <Application>Microsoft Macintosh PowerPoint</Application>
  <PresentationFormat>Breitbild</PresentationFormat>
  <Paragraphs>377</Paragraphs>
  <Slides>44</Slides>
  <Notes>18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44</vt:i4>
      </vt:variant>
    </vt:vector>
  </HeadingPairs>
  <TitlesOfParts>
    <vt:vector size="55" baseType="lpstr">
      <vt:lpstr>Calibri</vt:lpstr>
      <vt:lpstr>Courier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Wingdings</vt:lpstr>
      <vt:lpstr>Arial</vt:lpstr>
      <vt:lpstr>Office-Design</vt:lpstr>
      <vt:lpstr>PowerPoint-Präsentation</vt:lpstr>
      <vt:lpstr>PowerPoint-Präsentation</vt:lpstr>
      <vt:lpstr>http://reactbuch.de</vt:lpstr>
      <vt:lpstr>PowerPoint-Präsentation</vt:lpstr>
      <vt:lpstr>PowerPoint-Präsentation</vt:lpstr>
      <vt:lpstr>PowerPoint-Präsentation</vt:lpstr>
      <vt:lpstr>Aktuelle Version</vt:lpstr>
      <vt:lpstr>React im Einsatz</vt:lpstr>
      <vt:lpstr>PowerPoint-Präsentation</vt:lpstr>
      <vt:lpstr>Beispiel Anwendung</vt:lpstr>
      <vt:lpstr>Wiederverwendbare Komponenten</vt:lpstr>
      <vt:lpstr>Anwendungen aus Komponenten komponiert</vt:lpstr>
      <vt:lpstr>Schritt für Schritt</vt:lpstr>
      <vt:lpstr>Die JSX Spracherweiterung</vt:lpstr>
      <vt:lpstr>Eine React Komponente: Ausgangssituation</vt:lpstr>
      <vt:lpstr>Eine React Komponente: JSX</vt:lpstr>
      <vt:lpstr>Eine React Komponente</vt:lpstr>
      <vt:lpstr>Eine React Komponente</vt:lpstr>
      <vt:lpstr>Komponente Rendern</vt:lpstr>
      <vt:lpstr>Komponente Rendern</vt:lpstr>
      <vt:lpstr>Komponenten: Properties</vt:lpstr>
      <vt:lpstr>Komponenten: Properties</vt:lpstr>
      <vt:lpstr>Komponenten Verwenden</vt:lpstr>
      <vt:lpstr>Komponenten Listen</vt:lpstr>
      <vt:lpstr>Komponenten Klassen</vt:lpstr>
      <vt:lpstr>Zustand von Komponenten</vt:lpstr>
      <vt:lpstr>Beispiel: Passwort Feld</vt:lpstr>
      <vt:lpstr>Beispiel: Eingabefeld</vt:lpstr>
      <vt:lpstr>Beispiel: Eingabefeld</vt:lpstr>
      <vt:lpstr>Zustand: Eingabefeld</vt:lpstr>
      <vt:lpstr>Zustand und Rendern</vt:lpstr>
      <vt:lpstr>Beispiel: Password Form</vt:lpstr>
      <vt:lpstr>PowerPoint-Präsentation</vt:lpstr>
      <vt:lpstr>Beispiel: Password Form</vt:lpstr>
      <vt:lpstr>Beispiel: Password Form</vt:lpstr>
      <vt:lpstr>UI as a Function</vt:lpstr>
      <vt:lpstr>Hintergrund: Virtual Dom</vt:lpstr>
      <vt:lpstr>Hintergrund: Virtual Dom</vt:lpstr>
      <vt:lpstr>PowerPoint-Präsentation</vt:lpstr>
      <vt:lpstr>Zustand und Rendern</vt:lpstr>
      <vt:lpstr>Zustand und Rendern</vt:lpstr>
      <vt:lpstr>Kommunikation/Datenfluss in React</vt:lpstr>
      <vt:lpstr>Das Event System</vt:lpstr>
      <vt:lpstr>Kommunikation zwischen Komponenten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84</cp:revision>
  <cp:lastPrinted>2016-04-14T17:01:08Z</cp:lastPrinted>
  <dcterms:created xsi:type="dcterms:W3CDTF">2016-03-28T15:59:53Z</dcterms:created>
  <dcterms:modified xsi:type="dcterms:W3CDTF">2016-04-14T17:01:27Z</dcterms:modified>
</cp:coreProperties>
</file>

<file path=docProps/thumbnail.jpeg>
</file>